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1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DBC0E6-6BEF-4BC4-BBDC-4CEAA1060FE3}" v="1" dt="2024-08-08T18:20:43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8ADBC0E6-6BEF-4BC4-BBDC-4CEAA1060FE3}"/>
    <pc:docChg chg="addSld modSld">
      <pc:chgData name="Dylan Breger" userId="9b3da09f-10fe-42ec-9aa5-9fa2a3e9cc20" providerId="ADAL" clId="{8ADBC0E6-6BEF-4BC4-BBDC-4CEAA1060FE3}" dt="2024-08-08T18:20:43.176" v="0"/>
      <pc:docMkLst>
        <pc:docMk/>
      </pc:docMkLst>
      <pc:sldChg chg="add">
        <pc:chgData name="Dylan Breger" userId="9b3da09f-10fe-42ec-9aa5-9fa2a3e9cc20" providerId="ADAL" clId="{8ADBC0E6-6BEF-4BC4-BBDC-4CEAA1060FE3}" dt="2024-08-08T18:20:43.176" v="0"/>
        <pc:sldMkLst>
          <pc:docMk/>
          <pc:sldMk cId="2587679265" sldId="214737641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81860-8FE9-7BAF-35CE-4B46B90C2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17C908-E1A9-7C1D-1A5F-12750A560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31575-27A8-4DA4-6F76-D39AB0F9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F9F54-923E-426D-8C46-CE6653094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AC1ED-01A0-0ED2-A8E8-CA6F9A4D3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1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7A555-9EA9-24F6-8B42-542676DA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44F7FC-7B90-2981-51B5-B5C6A2EA2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AE283-8A3C-3B99-91DE-879CBBC98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AB0C4-54F4-EA36-609B-ADD721AD4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DDE5F-4356-A77F-9472-10A65C157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8B34DA-F609-F0BE-40E7-639CFC0F41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0672C-2AA1-9967-51AE-7950007C1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547BD-C8C3-EBE2-977F-1537EA4D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B03EF-B529-7BA3-60D3-F6D290AB3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B8A8B-726A-AA6A-9109-8118D90A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8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1D8B5-6307-9A9C-4665-272EE017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BE07D-C06B-5ECD-1753-EF538BE3C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B2385-D0AA-6373-AD41-8CA425B4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5BCC0-46A2-BF6E-E6B5-B8A387EEC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90769-D2BD-660B-8559-402CF234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4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ED9B7-3631-5EF9-1DA2-6F81C8431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C2148-DF30-E278-D969-15649DB27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C074A-D6E6-A078-CE8B-403BD7978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9E4C1-4DF5-AF2E-B3C4-3E07E5D5F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6E925-2BE0-BA02-FA78-CE4603B1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7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74404-C3A2-BC9A-1C28-7485A468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6971F-908D-FE58-EBE0-CDBC7AD1C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10FBE-5A0B-D4B0-B32B-91C9BB5CE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4A211-3017-9785-CE60-6336787A4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BB25DF-6E83-9008-508F-B1940AD92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74AE9-AFB5-85B8-B753-5A8C45D9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0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335B1-64E1-EFE2-7F5D-61D007C84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12A80-1AC7-00D6-575A-3FB34ABD5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A6766-0A7B-CDDC-8CCB-B4AE39523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4BE29C-791A-68C2-FAFE-CCDABD7D6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5C986A-B96B-5161-B4AE-E509F4827F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111C60-5ADC-7410-6377-4AD49D932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34BE1-9923-BD82-684A-B7FBB00F1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F62B63-CF47-3647-BBB9-552F089A8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1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4B034-166D-0EF1-DBC9-0250C09AA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BCA9A-D7F5-6B6E-0C54-A8BB121FD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FFEF0A-6116-2F7E-98B6-5950745A5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BB1B42-5A72-87EE-DC8F-EB5CC8F7C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3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4DB9AD-9D27-1ACF-31FD-789DC36E9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FC1BCC-13DC-7F19-01A4-B3337EB41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A9D0A-89CC-F2D1-6BF5-7CE8015F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6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6545-967F-CE76-FE94-5E8F7CE10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EA75C-97BB-A49A-E36C-9D0E2E50F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3A3A6-C4C9-C363-6674-9B3DBAEE4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D1BF97-881A-5DA9-FC4E-AFB42DF5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0BD6B-1C7D-FDB8-5482-B2D106B62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C527C-19B9-737F-D3F9-CA56EF90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3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8437-72B2-E1E7-1F85-030B83208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E686B7-FD1A-94E4-5AC1-572AB2203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CD35D-F4BE-B514-DBD9-3C3237380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4CD66-374E-C4B3-8299-E043783F4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FCBBA-773C-9162-61B1-F40631A1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13812-FE45-BEDE-7AFB-43587A4C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3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E613D9-8769-E4D3-4738-5CBEBF68C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64154-3766-C8D7-41D7-8DD6CDFA8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58BC2-A5DE-4BFD-E574-D36D0461E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1E9390-0079-4DFA-A639-796E9066EA7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F747B-0801-9379-900D-E05A647D6A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565C2-BAD9-A506-3582-030CBA6BE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572B27-FBD0-4F8A-8796-3938F4E9C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gads.tv/resource/big-shift-wave-iii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756FC42-249A-4C85-A8A5-31837A1BBA37}"/>
              </a:ext>
            </a:extLst>
          </p:cNvPr>
          <p:cNvSpPr/>
          <p:nvPr/>
        </p:nvSpPr>
        <p:spPr>
          <a:xfrm>
            <a:off x="-4" y="1671566"/>
            <a:ext cx="12192004" cy="4358996"/>
          </a:xfrm>
          <a:prstGeom prst="rect">
            <a:avLst/>
          </a:prstGeom>
          <a:solidFill>
            <a:srgbClr val="00B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Over one-third of consumers visit a website or search for a product online after seeing a streaming TV ad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2" y="0"/>
            <a:ext cx="2587814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Streaming Ads: Actions Taken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streaming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0FF786-A888-AC44-C47A-2C36D62B8CF9}"/>
              </a:ext>
            </a:extLst>
          </p:cNvPr>
          <p:cNvSpPr txBox="1"/>
          <p:nvPr/>
        </p:nvSpPr>
        <p:spPr>
          <a:xfrm>
            <a:off x="492088" y="6313803"/>
            <a:ext cx="9528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LG Ad Solutions, The Big Shift: Wave III, 2024.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C8CD92-2307-E3D0-A9AE-8E6916DC9360}"/>
              </a:ext>
            </a:extLst>
          </p:cNvPr>
          <p:cNvSpPr txBox="1"/>
          <p:nvPr/>
        </p:nvSpPr>
        <p:spPr>
          <a:xfrm>
            <a:off x="0" y="178339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Actions Taken After Seeing Streaming TV Ads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16E4A2E-A2D0-FBE5-B43E-D594F7E4ACA7}"/>
              </a:ext>
            </a:extLst>
          </p:cNvPr>
          <p:cNvSpPr/>
          <p:nvPr/>
        </p:nvSpPr>
        <p:spPr>
          <a:xfrm>
            <a:off x="1297885" y="2217776"/>
            <a:ext cx="2785068" cy="1737360"/>
          </a:xfrm>
          <a:prstGeom prst="round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08B767B-94E9-1802-EB67-DC8A7D6AD119}"/>
              </a:ext>
            </a:extLst>
          </p:cNvPr>
          <p:cNvSpPr/>
          <p:nvPr/>
        </p:nvSpPr>
        <p:spPr>
          <a:xfrm>
            <a:off x="4690601" y="2217776"/>
            <a:ext cx="2785068" cy="1737360"/>
          </a:xfrm>
          <a:prstGeom prst="round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EC1659-6E6B-15E0-E355-852F9C5BFF45}"/>
              </a:ext>
            </a:extLst>
          </p:cNvPr>
          <p:cNvSpPr/>
          <p:nvPr/>
        </p:nvSpPr>
        <p:spPr>
          <a:xfrm>
            <a:off x="8083316" y="2217776"/>
            <a:ext cx="2785068" cy="1737360"/>
          </a:xfrm>
          <a:prstGeom prst="round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AC57315-336D-1B1F-3486-EAE743BF5E18}"/>
              </a:ext>
            </a:extLst>
          </p:cNvPr>
          <p:cNvSpPr/>
          <p:nvPr/>
        </p:nvSpPr>
        <p:spPr>
          <a:xfrm>
            <a:off x="2990088" y="4075145"/>
            <a:ext cx="2785068" cy="1737360"/>
          </a:xfrm>
          <a:prstGeom prst="round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F575418-4317-EE35-0F99-1D8A4198F858}"/>
              </a:ext>
            </a:extLst>
          </p:cNvPr>
          <p:cNvSpPr/>
          <p:nvPr/>
        </p:nvSpPr>
        <p:spPr>
          <a:xfrm>
            <a:off x="6398326" y="4075145"/>
            <a:ext cx="2785068" cy="1737360"/>
          </a:xfrm>
          <a:prstGeom prst="round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1EE60D-D762-7455-BFE4-9FEED3EC32A6}"/>
              </a:ext>
            </a:extLst>
          </p:cNvPr>
          <p:cNvSpPr txBox="1"/>
          <p:nvPr/>
        </p:nvSpPr>
        <p:spPr>
          <a:xfrm>
            <a:off x="1461938" y="2301626"/>
            <a:ext cx="24569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42%</a:t>
            </a:r>
          </a:p>
          <a:p>
            <a:pPr algn="ctr"/>
            <a:r>
              <a:rPr lang="en-US" sz="2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Visited a </a:t>
            </a:r>
            <a:br>
              <a:rPr lang="en-US" sz="2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website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79482A-760B-53A6-A592-B1DF9849282F}"/>
              </a:ext>
            </a:extLst>
          </p:cNvPr>
          <p:cNvSpPr txBox="1"/>
          <p:nvPr/>
        </p:nvSpPr>
        <p:spPr>
          <a:xfrm>
            <a:off x="4854654" y="2301626"/>
            <a:ext cx="24569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36%</a:t>
            </a:r>
          </a:p>
          <a:p>
            <a:pPr algn="ctr"/>
            <a:r>
              <a:rPr lang="en-US" sz="2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Searched for a product online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3EE900-541B-D35A-2264-CA61C3D82CCA}"/>
              </a:ext>
            </a:extLst>
          </p:cNvPr>
          <p:cNvSpPr txBox="1"/>
          <p:nvPr/>
        </p:nvSpPr>
        <p:spPr>
          <a:xfrm>
            <a:off x="8247369" y="2301626"/>
            <a:ext cx="245696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22%</a:t>
            </a:r>
          </a:p>
          <a:p>
            <a:pPr algn="ctr"/>
            <a:r>
              <a:rPr lang="en-US" sz="2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Bought a product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057D3B0-C875-1A27-C755-E93CB3F4B381}"/>
              </a:ext>
            </a:extLst>
          </p:cNvPr>
          <p:cNvSpPr txBox="1"/>
          <p:nvPr/>
        </p:nvSpPr>
        <p:spPr>
          <a:xfrm>
            <a:off x="3154141" y="4158995"/>
            <a:ext cx="24569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22%</a:t>
            </a:r>
          </a:p>
          <a:p>
            <a:pPr algn="ctr"/>
            <a:r>
              <a:rPr lang="en-US" sz="2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Visited a </a:t>
            </a:r>
            <a:br>
              <a:rPr lang="en-US" sz="2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0D2D53-ACA5-1476-8EA6-A088BBDDAF2C}"/>
              </a:ext>
            </a:extLst>
          </p:cNvPr>
          <p:cNvSpPr txBox="1"/>
          <p:nvPr/>
        </p:nvSpPr>
        <p:spPr>
          <a:xfrm>
            <a:off x="6398326" y="4158995"/>
            <a:ext cx="27850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21%</a:t>
            </a:r>
          </a:p>
          <a:p>
            <a:pPr algn="ctr"/>
            <a:r>
              <a:rPr lang="en-US" sz="20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Discussed product with friends / family</a:t>
            </a:r>
          </a:p>
        </p:txBody>
      </p:sp>
      <p:sp>
        <p:nvSpPr>
          <p:cNvPr id="2" name="TextBox 1">
            <a:hlinkClick r:id="rId5"/>
            <a:extLst>
              <a:ext uri="{FF2B5EF4-FFF2-40B4-BE49-F238E27FC236}">
                <a16:creationId xmlns:a16="http://schemas.microsoft.com/office/drawing/2014/main" id="{96A7EC3A-6AFB-041D-D5D2-03E4748C5AAC}"/>
              </a:ext>
            </a:extLst>
          </p:cNvPr>
          <p:cNvSpPr txBox="1">
            <a:spLocks/>
          </p:cNvSpPr>
          <p:nvPr/>
        </p:nvSpPr>
        <p:spPr>
          <a:xfrm>
            <a:off x="-3" y="5944813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Click here to see more from </a:t>
            </a:r>
            <a:r>
              <a:rPr lang="en-US" sz="1200" b="1" i="1" u="sng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LG Ad Solutions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79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C59F3B5-42A3-46B9-B716-4F82DE5D61EB}"/>
</file>

<file path=customXml/itemProps2.xml><?xml version="1.0" encoding="utf-8"?>
<ds:datastoreItem xmlns:ds="http://schemas.openxmlformats.org/officeDocument/2006/customXml" ds:itemID="{EA6F4493-9B50-4510-8082-6C33867381EF}"/>
</file>

<file path=customXml/itemProps3.xml><?xml version="1.0" encoding="utf-8"?>
<ds:datastoreItem xmlns:ds="http://schemas.openxmlformats.org/officeDocument/2006/customXml" ds:itemID="{EC0EC1CD-25F5-4043-91EF-556AAAF1580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2024-08-08T18:20:31Z</dcterms:created>
  <dcterms:modified xsi:type="dcterms:W3CDTF">2024-08-08T18:20:50Z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