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42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CA1AD1-9617-4DA5-B39C-AB5EDC44B04B}" v="1" dt="2024-08-08T18:21:46.8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46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AFCA1AD1-9617-4DA5-B39C-AB5EDC44B04B}"/>
    <pc:docChg chg="addSld modSld">
      <pc:chgData name="Dylan Breger" userId="9b3da09f-10fe-42ec-9aa5-9fa2a3e9cc20" providerId="ADAL" clId="{AFCA1AD1-9617-4DA5-B39C-AB5EDC44B04B}" dt="2024-08-08T18:21:46.876" v="0"/>
      <pc:docMkLst>
        <pc:docMk/>
      </pc:docMkLst>
      <pc:sldChg chg="add">
        <pc:chgData name="Dylan Breger" userId="9b3da09f-10fe-42ec-9aa5-9fa2a3e9cc20" providerId="ADAL" clId="{AFCA1AD1-9617-4DA5-B39C-AB5EDC44B04B}" dt="2024-08-08T18:21:46.876" v="0"/>
        <pc:sldMkLst>
          <pc:docMk/>
          <pc:sldMk cId="3688096666" sldId="214737642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623870270808659"/>
          <c:y val="3.4583368197263334E-2"/>
          <c:w val="0.63761297291913421"/>
          <c:h val="0.9308332636054733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Pt>
            <c:idx val="9"/>
            <c:invertIfNegative val="0"/>
            <c:bubble3D val="0"/>
            <c:spPr>
              <a:solidFill>
                <a:srgbClr val="1B146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3E14-4264-847E-8B362FAB718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Linear TV</c:v>
                </c:pt>
                <c:pt idx="1">
                  <c:v>Digital Video (non-OTT desktop or mobile)</c:v>
                </c:pt>
                <c:pt idx="2">
                  <c:v>Social Media (ads on Facebook, Twitter, etc.)</c:v>
                </c:pt>
                <c:pt idx="3">
                  <c:v>Digital Display (desktop or mobile)</c:v>
                </c:pt>
                <c:pt idx="4">
                  <c:v>Paid Search</c:v>
                </c:pt>
                <c:pt idx="5">
                  <c:v>Digital/Streaming Audio</c:v>
                </c:pt>
                <c:pt idx="6">
                  <c:v>Terrestrial Audio (AM/FM or satellite radio)</c:v>
                </c:pt>
                <c:pt idx="7">
                  <c:v>Print</c:v>
                </c:pt>
                <c:pt idx="8">
                  <c:v>OOH (out of home)</c:v>
                </c:pt>
                <c:pt idx="9">
                  <c:v>None of the above. Funding will come from                                                           an increase in overall ad budget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0.45</c:v>
                </c:pt>
                <c:pt idx="1">
                  <c:v>0.27</c:v>
                </c:pt>
                <c:pt idx="2">
                  <c:v>0.26</c:v>
                </c:pt>
                <c:pt idx="3">
                  <c:v>0.23</c:v>
                </c:pt>
                <c:pt idx="4">
                  <c:v>0.12</c:v>
                </c:pt>
                <c:pt idx="5">
                  <c:v>0.11</c:v>
                </c:pt>
                <c:pt idx="6">
                  <c:v>0.04</c:v>
                </c:pt>
                <c:pt idx="7">
                  <c:v>0.03</c:v>
                </c:pt>
                <c:pt idx="8">
                  <c:v>0.02</c:v>
                </c:pt>
                <c:pt idx="9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F0-4E5E-8281-0AC54ED1D2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2"/>
        <c:axId val="1683943616"/>
        <c:axId val="1683942176"/>
      </c:barChart>
      <c:catAx>
        <c:axId val="16839436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1B1464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1683942176"/>
        <c:crosses val="autoZero"/>
        <c:auto val="1"/>
        <c:lblAlgn val="ctr"/>
        <c:lblOffset val="100"/>
        <c:noMultiLvlLbl val="0"/>
      </c:catAx>
      <c:valAx>
        <c:axId val="1683942176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683943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A79CD-FFC1-3A5B-2E21-CF4AB60990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0D36C4-706D-C8D7-DD96-18999BC491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F9BA6-FFB7-DF20-BA2A-913FFB09D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E32-2C53-4093-BF37-0CEAE7383C1D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A6716-A6EF-A47F-786C-289220A94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9794FC-3A8C-7A15-23B7-7147E65A7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A8C7-BDC5-456E-9FB6-0CAE3863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87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47509-025C-4646-9436-17F5B7E52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64FE89-BDD0-BC56-E323-691AB90A78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BF0B9-94B7-8F1A-4AFB-6800C7CE9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E32-2C53-4093-BF37-0CEAE7383C1D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6293F-CDAD-7BE9-BCB6-8D3B15189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D1E834-515B-24FD-9125-30C1C810C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A8C7-BDC5-456E-9FB6-0CAE3863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26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A2B43B-3914-FA4E-A974-36CD9ACA43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87431D-C7C0-B8F6-7DA5-1CFA9C4C98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FC52A8-C506-FAAB-EF30-741C5F805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E32-2C53-4093-BF37-0CEAE7383C1D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EB392-B426-3AB5-A206-7B19A533F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EE21B8-3514-2DB5-BDCA-0C9A4A72D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A8C7-BDC5-456E-9FB6-0CAE3863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454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10BB3-8599-C815-F29E-CFD8BEC38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886DB-6BC5-8703-208C-C84B399A0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35F76A-645C-B899-1C81-67D6C5351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E32-2C53-4093-BF37-0CEAE7383C1D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51C37F-FECC-844F-DDEF-3A6861F80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E0BB6B-9433-41ED-25F6-F95B7D0E8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A8C7-BDC5-456E-9FB6-0CAE3863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124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67127-750F-D75C-E688-6D1A34A5A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D09D4-C8D5-86C8-5543-11404B291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615BEF-E741-4899-3DDB-E77587D07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E32-2C53-4093-BF37-0CEAE7383C1D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37A3D-C696-103D-93B3-095238ED1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1B284-88EC-B0AB-0E0B-801EAD52E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A8C7-BDC5-456E-9FB6-0CAE3863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374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12CD8-FBB6-1BED-7B41-3BE408E06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DAFFF-F398-23CF-5FA0-2144F6946E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CE6E1B-D5CA-4A1C-D84D-820FF0266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3AB5FC-F479-A509-79D1-53CEE70EB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E32-2C53-4093-BF37-0CEAE7383C1D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875ABB-62B9-DBC6-4F63-B48941D7E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CE3011-4EF2-0654-34AC-606661ECD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A8C7-BDC5-456E-9FB6-0CAE3863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04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A3FA6-AA06-195B-E945-D7A9578C3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BDCC6E-07C0-6999-0769-30BABD8F56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41E3CD-EE58-8334-1D40-D8C994C7E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18B8DB-B569-A967-A483-2057D79A4B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50BCC4-7312-EC19-FB07-6F9B93E51B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7E4442-7895-9761-50DE-BB50D5460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E32-2C53-4093-BF37-0CEAE7383C1D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7DB14D-DB9B-7189-B259-BC9EA23BE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7E276E-DF5F-6A0F-1ECB-C7F04297E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A8C7-BDC5-456E-9FB6-0CAE3863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44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F7D8C-7B24-D25E-338F-F6059B9CD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12DB17-92ED-6BF3-EDC5-5963997F9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E32-2C53-4093-BF37-0CEAE7383C1D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6B4DDB-3957-50D8-6FCF-E67673E72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B71DB-CA40-1E1C-ACF4-67D330430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A8C7-BDC5-456E-9FB6-0CAE3863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82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92C226-395F-FA71-6A04-B4A4C63C4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E32-2C53-4093-BF37-0CEAE7383C1D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1171C4-114D-CC0B-C05A-04C7FA5DE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2681C6-064D-7AEB-54D2-B8A6755DF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A8C7-BDC5-456E-9FB6-0CAE3863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421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18E46-27CE-DCC4-FECC-7C6488783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423BE-DDEA-D739-F6C7-8A3A08FB3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1E4CBD-5094-570C-B715-A84094D34A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60ACE0-55FC-749E-C42A-7499A03B2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E32-2C53-4093-BF37-0CEAE7383C1D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A3D980-3C04-BC82-E89E-8011F1748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096785-A98D-439E-76B7-A8BF4CB79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A8C7-BDC5-456E-9FB6-0CAE3863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89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8715D-039B-ECEE-4C4B-FA60382EC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7F5A4C-E06F-ED12-16D7-0DD5EB8913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662867-ADF2-1318-E30B-2A3231BA55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590464-1A8B-F678-EF7B-E73B14D17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E32-2C53-4093-BF37-0CEAE7383C1D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0A1990-C8E4-78A4-C7E2-9BD313179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37A66B-1EDB-DA12-B8C8-021F961B2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A8C7-BDC5-456E-9FB6-0CAE3863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802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CB0866-DA15-CF08-355C-B1A63989C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28C6E3-47BC-E7E0-1E0C-8206FBFBC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A06CD-EACE-16AE-4C66-5353FE060F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60BE32-2C53-4093-BF37-0CEAE7383C1D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AF269-8438-F3BD-2F53-084F240E30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2013D-064D-64CD-216E-8D02F40E9D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D2A8C7-BDC5-456E-9FB6-0CAE38636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58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signi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premion.com/new-study-2024-priorities-for-ctv-ott-advertising/" TargetMode="Externa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4AEF74-ED62-75CC-B940-75E3FB7EDB5C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C02BF9-F2E0-5B6B-6620-5629BC40E4B2}"/>
              </a:ext>
            </a:extLst>
          </p:cNvPr>
          <p:cNvSpPr/>
          <p:nvPr/>
        </p:nvSpPr>
        <p:spPr>
          <a:xfrm>
            <a:off x="164249" y="421541"/>
            <a:ext cx="99817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Three out of four advertisers are reallocating budgets from digital, social media and linear TV to fund CTV &amp; OTT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FD5FCB-282A-04DA-4860-2985ACCCF5B7}"/>
              </a:ext>
            </a:extLst>
          </p:cNvPr>
          <p:cNvSpPr/>
          <p:nvPr/>
        </p:nvSpPr>
        <p:spPr>
          <a:xfrm>
            <a:off x="-3" y="0"/>
            <a:ext cx="2294967" cy="272374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CTV: Sources of Ad Funding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F8B73A-B75C-9792-9229-BAEB426A0A76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pic>
        <p:nvPicPr>
          <p:cNvPr id="10" name="Picture 2">
            <a:hlinkClick r:id="rId3"/>
            <a:extLst>
              <a:ext uri="{FF2B5EF4-FFF2-40B4-BE49-F238E27FC236}">
                <a16:creationId xmlns:a16="http://schemas.microsoft.com/office/drawing/2014/main" id="{C058D375-1746-76DF-C9FA-4FFAC183E8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0F559A-2C41-0CB0-5F35-A4178B7122A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89E450C-E2EA-8C28-84A1-EF04C9E4CEC3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</a:t>
            </a:r>
            <a:r>
              <a:rPr lang="en-US" sz="1000" b="1">
                <a:solidFill>
                  <a:srgbClr val="ED3C8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CTV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insights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130143-AF29-0632-155D-864B22033F25}"/>
              </a:ext>
            </a:extLst>
          </p:cNvPr>
          <p:cNvSpPr txBox="1"/>
          <p:nvPr/>
        </p:nvSpPr>
        <p:spPr>
          <a:xfrm>
            <a:off x="483207" y="6339149"/>
            <a:ext cx="116133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</a:t>
            </a:r>
            <a:r>
              <a:rPr lang="en-US" sz="8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Premion, 2024 CTV/OTT Advertiser Survey. *Digital includes both digital video and digital display.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980016-4F89-AFA3-EECE-6E3921991DC3}"/>
              </a:ext>
            </a:extLst>
          </p:cNvPr>
          <p:cNvSpPr txBox="1"/>
          <p:nvPr/>
        </p:nvSpPr>
        <p:spPr>
          <a:xfrm>
            <a:off x="0" y="1685013"/>
            <a:ext cx="122022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solidFill>
                  <a:srgbClr val="1B1464"/>
                </a:solidFill>
                <a:latin typeface="Helvetica" panose="020B0403020202020204" pitchFamily="34" charset="0"/>
              </a:rPr>
              <a:t>Budgets Shifting to Fund Increase in CTV/OTT Spending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AA6F8D7-CCC2-EBCE-009C-D1B0AA4990B3}"/>
              </a:ext>
            </a:extLst>
          </p:cNvPr>
          <p:cNvGraphicFramePr/>
          <p:nvPr/>
        </p:nvGraphicFramePr>
        <p:xfrm>
          <a:off x="794895" y="2060705"/>
          <a:ext cx="10602209" cy="4039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764F9BB1-DB3C-CDCF-FF65-1265AD30247F}"/>
              </a:ext>
            </a:extLst>
          </p:cNvPr>
          <p:cNvSpPr/>
          <p:nvPr/>
        </p:nvSpPr>
        <p:spPr>
          <a:xfrm>
            <a:off x="9860377" y="2952867"/>
            <a:ext cx="2127099" cy="2220120"/>
          </a:xfrm>
          <a:prstGeom prst="rect">
            <a:avLst/>
          </a:prstGeom>
          <a:solidFill>
            <a:schemeClr val="bg1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4000" b="1">
                <a:solidFill>
                  <a:srgbClr val="00BFF2"/>
                </a:solidFill>
                <a:latin typeface="Helvetica" panose="020B0403020202020204" pitchFamily="34" charset="0"/>
              </a:rPr>
              <a:t>74%</a:t>
            </a:r>
          </a:p>
          <a:p>
            <a:pPr algn="ctr"/>
            <a:r>
              <a:rPr lang="en-US" sz="1400">
                <a:solidFill>
                  <a:srgbClr val="1B1464"/>
                </a:solidFill>
                <a:latin typeface="Helvetica" panose="020B0403020202020204" pitchFamily="34" charset="0"/>
              </a:rPr>
              <a:t>of advertisers who are increasing their CTV / OTT spend are reallocating their budgets from </a:t>
            </a:r>
            <a:r>
              <a:rPr lang="en-US" sz="1400" b="1">
                <a:solidFill>
                  <a:srgbClr val="1B1464"/>
                </a:solidFill>
                <a:latin typeface="Helvetica" panose="020B0403020202020204" pitchFamily="34" charset="0"/>
              </a:rPr>
              <a:t>digital*, social media, or linear TV </a:t>
            </a:r>
            <a:r>
              <a:rPr lang="en-US" sz="1400">
                <a:solidFill>
                  <a:srgbClr val="1B1464"/>
                </a:solidFill>
                <a:latin typeface="Helvetica" panose="020B0403020202020204" pitchFamily="34" charset="0"/>
              </a:rPr>
              <a:t>to fund the increase</a:t>
            </a:r>
          </a:p>
        </p:txBody>
      </p:sp>
      <p:sp>
        <p:nvSpPr>
          <p:cNvPr id="12" name="TextBox 11">
            <a:hlinkClick r:id="rId6"/>
            <a:extLst>
              <a:ext uri="{FF2B5EF4-FFF2-40B4-BE49-F238E27FC236}">
                <a16:creationId xmlns:a16="http://schemas.microsoft.com/office/drawing/2014/main" id="{7EFFD594-79CE-01B5-EE8A-1410D048EFAC}"/>
              </a:ext>
            </a:extLst>
          </p:cNvPr>
          <p:cNvSpPr txBox="1">
            <a:spLocks/>
          </p:cNvSpPr>
          <p:nvPr/>
        </p:nvSpPr>
        <p:spPr>
          <a:xfrm>
            <a:off x="-3" y="6064436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Click here to see more from </a:t>
            </a:r>
            <a:r>
              <a:rPr lang="en-US" sz="1200" b="1" i="1" u="sng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Premion</a:t>
            </a:r>
            <a:endParaRPr kumimoji="0" lang="en-US" sz="1200" b="1" i="1" u="sng" strike="noStrike" kern="1200" cap="none" spc="0" normalizeH="0" baseline="0" noProof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096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EA69B82-3965-4B42-A60A-4C304BFDEABD}"/>
</file>

<file path=customXml/itemProps2.xml><?xml version="1.0" encoding="utf-8"?>
<ds:datastoreItem xmlns:ds="http://schemas.openxmlformats.org/officeDocument/2006/customXml" ds:itemID="{18411310-C4FC-41D8-9982-27C27F52CF69}"/>
</file>

<file path=customXml/itemProps3.xml><?xml version="1.0" encoding="utf-8"?>
<ds:datastoreItem xmlns:ds="http://schemas.openxmlformats.org/officeDocument/2006/customXml" ds:itemID="{5CA2B186-5D35-41D7-B441-4D43DE8F2E33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2024-08-08T18:21:35Z</dcterms:created>
  <dcterms:modified xsi:type="dcterms:W3CDTF">2024-08-08T18:21:55Z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