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43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190FC6-0E14-49E4-BA4F-EE0DFFD2D52D}" v="1" dt="2024-08-08T18:23:12.8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F190FC6-0E14-49E4-BA4F-EE0DFFD2D52D}"/>
    <pc:docChg chg="addSld delSld modSld">
      <pc:chgData name="Dylan Breger" userId="9b3da09f-10fe-42ec-9aa5-9fa2a3e9cc20" providerId="ADAL" clId="{AF190FC6-0E14-49E4-BA4F-EE0DFFD2D52D}" dt="2024-08-08T18:23:15.321" v="2" actId="47"/>
      <pc:docMkLst>
        <pc:docMk/>
      </pc:docMkLst>
      <pc:sldChg chg="new del">
        <pc:chgData name="Dylan Breger" userId="9b3da09f-10fe-42ec-9aa5-9fa2a3e9cc20" providerId="ADAL" clId="{AF190FC6-0E14-49E4-BA4F-EE0DFFD2D52D}" dt="2024-08-08T18:23:15.321" v="2" actId="47"/>
        <pc:sldMkLst>
          <pc:docMk/>
          <pc:sldMk cId="1116184222" sldId="256"/>
        </pc:sldMkLst>
      </pc:sldChg>
      <pc:sldChg chg="add">
        <pc:chgData name="Dylan Breger" userId="9b3da09f-10fe-42ec-9aa5-9fa2a3e9cc20" providerId="ADAL" clId="{AF190FC6-0E14-49E4-BA4F-EE0DFFD2D52D}" dt="2024-08-08T18:23:12.875" v="1"/>
        <pc:sldMkLst>
          <pc:docMk/>
          <pc:sldMk cId="1127312416" sldId="214737643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264400526611834"/>
          <c:y val="0.1159840917544043"/>
          <c:w val="0.61068751326146076"/>
          <c:h val="0.850055304490724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Completely Agree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Is integral to a complete TV advertising campaign strategy</c:v>
                </c:pt>
                <c:pt idx="1">
                  <c:v>Has a greater impact on increasing brand awareness</c:v>
                </c:pt>
                <c:pt idx="2">
                  <c:v>Improves full-funnel ROI performance</c:v>
                </c:pt>
                <c:pt idx="3">
                  <c:v>Ensures I reach my total desired TV audience</c:v>
                </c:pt>
                <c:pt idx="4">
                  <c:v>Improves ad recall</c:v>
                </c:pt>
                <c:pt idx="5">
                  <c:v>Drives greater ROI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0.28000000000000003</c:v>
                </c:pt>
                <c:pt idx="1">
                  <c:v>0.26</c:v>
                </c:pt>
                <c:pt idx="2">
                  <c:v>0.25</c:v>
                </c:pt>
                <c:pt idx="3">
                  <c:v>0.23</c:v>
                </c:pt>
                <c:pt idx="4">
                  <c:v>0.23</c:v>
                </c:pt>
                <c:pt idx="5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E3-46AB-A606-03424707B1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Somewhat Agree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Is integral to a complete TV advertising campaign strategy</c:v>
                </c:pt>
                <c:pt idx="1">
                  <c:v>Has a greater impact on increasing brand awareness</c:v>
                </c:pt>
                <c:pt idx="2">
                  <c:v>Improves full-funnel ROI performance</c:v>
                </c:pt>
                <c:pt idx="3">
                  <c:v>Ensures I reach my total desired TV audience</c:v>
                </c:pt>
                <c:pt idx="4">
                  <c:v>Improves ad recall</c:v>
                </c:pt>
                <c:pt idx="5">
                  <c:v>Drives greater ROI</c:v>
                </c:pt>
              </c:strCache>
            </c:strRef>
          </c:cat>
          <c:val>
            <c:numRef>
              <c:f>Sheet1!$C$2:$C$7</c:f>
              <c:numCache>
                <c:formatCode>0%</c:formatCode>
                <c:ptCount val="6"/>
                <c:pt idx="0">
                  <c:v>0.46</c:v>
                </c:pt>
                <c:pt idx="1">
                  <c:v>0.45</c:v>
                </c:pt>
                <c:pt idx="2">
                  <c:v>0.49</c:v>
                </c:pt>
                <c:pt idx="3">
                  <c:v>0.43</c:v>
                </c:pt>
                <c:pt idx="4">
                  <c:v>0.51</c:v>
                </c:pt>
                <c:pt idx="5">
                  <c:v>0.52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E3-46AB-A606-03424707B12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Neither Agree nor Disagree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Is integral to a complete TV advertising campaign strategy</c:v>
                </c:pt>
                <c:pt idx="1">
                  <c:v>Has a greater impact on increasing brand awareness</c:v>
                </c:pt>
                <c:pt idx="2">
                  <c:v>Improves full-funnel ROI performance</c:v>
                </c:pt>
                <c:pt idx="3">
                  <c:v>Ensures I reach my total desired TV audience</c:v>
                </c:pt>
                <c:pt idx="4">
                  <c:v>Improves ad recall</c:v>
                </c:pt>
                <c:pt idx="5">
                  <c:v>Drives greater ROI</c:v>
                </c:pt>
              </c:strCache>
            </c:strRef>
          </c:cat>
          <c:val>
            <c:numRef>
              <c:f>Sheet1!$D$2:$D$7</c:f>
              <c:numCache>
                <c:formatCode>0%</c:formatCode>
                <c:ptCount val="6"/>
                <c:pt idx="0">
                  <c:v>0.19</c:v>
                </c:pt>
                <c:pt idx="1">
                  <c:v>0.21</c:v>
                </c:pt>
                <c:pt idx="2">
                  <c:v>0.19</c:v>
                </c:pt>
                <c:pt idx="3">
                  <c:v>0.27</c:v>
                </c:pt>
                <c:pt idx="4">
                  <c:v>0.2</c:v>
                </c:pt>
                <c:pt idx="5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DE3-46AB-A606-03424707B12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Somewhat Disagree</c:v>
                </c:pt>
              </c:strCache>
            </c:strRef>
          </c:tx>
          <c:spPr>
            <a:solidFill>
              <a:srgbClr val="FFE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Is integral to a complete TV advertising campaign strategy</c:v>
                </c:pt>
                <c:pt idx="1">
                  <c:v>Has a greater impact on increasing brand awareness</c:v>
                </c:pt>
                <c:pt idx="2">
                  <c:v>Improves full-funnel ROI performance</c:v>
                </c:pt>
                <c:pt idx="3">
                  <c:v>Ensures I reach my total desired TV audience</c:v>
                </c:pt>
                <c:pt idx="4">
                  <c:v>Improves ad recall</c:v>
                </c:pt>
                <c:pt idx="5">
                  <c:v>Drives greater ROI</c:v>
                </c:pt>
              </c:strCache>
            </c:strRef>
          </c:cat>
          <c:val>
            <c:numRef>
              <c:f>Sheet1!$E$2:$E$7</c:f>
              <c:numCache>
                <c:formatCode>0%</c:formatCode>
                <c:ptCount val="6"/>
                <c:pt idx="0">
                  <c:v>7.0000000000000007E-2</c:v>
                </c:pt>
                <c:pt idx="1">
                  <c:v>0.08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0.05</c:v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DE3-46AB-A606-03424707B122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Completely Disagree</c:v>
                </c:pt>
              </c:strCache>
            </c:strRef>
          </c:tx>
          <c:spPr>
            <a:solidFill>
              <a:srgbClr val="A343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84732972045722E-2"/>
                  <c:y val="3.08732761407918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DE3-46AB-A606-03424707B122}"/>
                </c:ext>
              </c:extLst>
            </c:dLbl>
            <c:dLbl>
              <c:idx val="2"/>
              <c:layout>
                <c:manualLayout>
                  <c:x val="1.9268407384821318E-2"/>
                  <c:y val="3.08781380740423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DE3-46AB-A606-03424707B122}"/>
                </c:ext>
              </c:extLst>
            </c:dLbl>
            <c:dLbl>
              <c:idx val="3"/>
              <c:layout>
                <c:manualLayout>
                  <c:x val="1.6184732972045722E-2"/>
                  <c:y val="-6.1746552281583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DE3-46AB-A606-03424707B122}"/>
                </c:ext>
              </c:extLst>
            </c:dLbl>
            <c:dLbl>
              <c:idx val="4"/>
              <c:layout>
                <c:manualLayout>
                  <c:x val="1.6214894890962277E-2"/>
                  <c:y val="4.861933251650411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E3-46AB-A606-03424707B122}"/>
                </c:ext>
              </c:extLst>
            </c:dLbl>
            <c:dLbl>
              <c:idx val="5"/>
              <c:layout>
                <c:manualLayout>
                  <c:x val="1.6214894890962277E-2"/>
                  <c:y val="1.1320070481203505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E3-46AB-A606-03424707B12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Is integral to a complete TV advertising campaign strategy</c:v>
                </c:pt>
                <c:pt idx="1">
                  <c:v>Has a greater impact on increasing brand awareness</c:v>
                </c:pt>
                <c:pt idx="2">
                  <c:v>Improves full-funnel ROI performance</c:v>
                </c:pt>
                <c:pt idx="3">
                  <c:v>Ensures I reach my total desired TV audience</c:v>
                </c:pt>
                <c:pt idx="4">
                  <c:v>Improves ad recall</c:v>
                </c:pt>
                <c:pt idx="5">
                  <c:v>Drives greater ROI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 formatCode="0%">
                  <c:v>0.01</c:v>
                </c:pt>
                <c:pt idx="2" formatCode="0%">
                  <c:v>0.02</c:v>
                </c:pt>
                <c:pt idx="3" formatCode="0%">
                  <c:v>0.01</c:v>
                </c:pt>
                <c:pt idx="4" formatCode="0%">
                  <c:v>0.01</c:v>
                </c:pt>
                <c:pt idx="5" formatCode="0%">
                  <c:v>0.01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DE3-46AB-A606-03424707B1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1449217872"/>
        <c:axId val="1449212112"/>
      </c:barChart>
      <c:catAx>
        <c:axId val="1449217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49212112"/>
        <c:crosses val="autoZero"/>
        <c:auto val="1"/>
        <c:lblAlgn val="ctr"/>
        <c:lblOffset val="100"/>
        <c:noMultiLvlLbl val="0"/>
      </c:catAx>
      <c:valAx>
        <c:axId val="144921211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extTo"/>
        <c:crossAx val="1449217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5141273751198725"/>
          <c:y val="3.9199823025629681E-2"/>
          <c:w val="0.80252352176292219"/>
          <c:h val="6.34995223150581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E19CE-99EB-8476-3573-4C1CCD9FB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2532C1-CB3B-DF7E-6E30-CBB9E4AEAD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52A55-8BA7-FD24-6564-4CB044CC2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9DE1F-1553-6231-A93E-CF5111BF5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3257C-5313-6040-E650-655364672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62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1979-91C3-91C1-A226-098DACA3E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E73BCF-B97E-880D-3C3D-4E399D542B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0E1BB-C187-D406-832C-125C0AADF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E20E7-2F66-8249-6FAC-E91DCE649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F9544E-D7CD-2631-9BCD-AA0F0FE97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4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E39242-2D67-3ED1-9E67-E8343A9716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28E32C-7EC9-3598-2351-28D3B2008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84C61-51CA-9F1D-5FAB-086955C48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0C9BE1-4606-1190-85CB-757E15AFA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4B8DB-A676-48C2-9124-4914B636D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39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82EB5-F764-32B8-B14E-FF8C77A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B9849-3F3C-DDA2-93CD-7DFB6DECBB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B1A9E-051D-A910-5D6D-32153E45F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BD878-3E98-51BC-E0A5-6E8368F04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5734A-A177-8E43-6F21-C7A6FA51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70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571CA-CF46-2392-AFF1-11735924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DC5CDE-59F5-17B9-809F-22A0EBD05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4EF47-AF54-D2D1-948B-87F807B80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E56E4-BB44-BE8E-7340-34AF0999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C2C1C-51F8-6EC2-BF49-0FAB0502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F9EBA-B004-F213-B90E-94FDDDCDF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9DC2C-18CA-BB74-6DE5-22D1D2EA0E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05FAD-FC0B-4EF5-59AC-7AE887251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7FF4C4-43E6-C297-CC11-9EB9C1AB6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B09E31-4236-AF5C-F16F-76F6762CB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729B17-57BD-DC1E-7F48-B389E4DE6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3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AC528-E5AE-7CC3-B0CD-4BF07F66A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62368-F416-E2D0-E43D-4FF7B3E32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57EEE1-8008-0DAF-8D05-31F31F3F6B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3C2C8C-DEAE-145C-9167-978291D0F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016069-3025-433F-26B5-2925511D4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A1EFB6-6755-9046-1D5B-D0F2E67B4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910CB3-8F97-4C2C-3514-5DE93C5C8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DF9A7D-CE09-A016-4216-EFB49DAB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8B8DE-428F-D396-C1EB-09DAC8280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CE807F-377A-F10E-E5FB-8332EC23A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DA1DCA-4506-53DC-9DF3-A6DA30A59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8445A-5E51-DD23-577C-94CE135C4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29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3FC005-4499-C45D-CE30-708A6FB0A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F36F41-BEF6-3C18-4C77-F5F07D3C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98D73-63F7-B7F7-2AD5-5FAFDC7E2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2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81212-CC62-F9E5-DD39-1B3A34002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02B21-76A9-AD37-BCEF-F756B49E9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A249-7C08-4C30-EAD2-E03C77BE6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4E04F4-4941-E962-426C-F83C98E0B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DB4297-D968-CE53-3FCA-DBC31ABBF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025075-4734-FA54-5F95-E5D7E3BFD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25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7721D-86C4-5D5D-AAA9-D66138FC5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AC8D1C-7B08-70EB-1F25-3340CF6BCF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E4D052-2AE6-9E55-382D-85BBF39B3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1548C6-138C-A0E3-359B-7673E4C9A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A0750-5284-E174-7BAC-7576F5294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AACE4-9FBF-5763-7599-88CB2E0C4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87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7A4147-62F5-F97D-5F2B-5D30FBBA7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1C06E-7234-366B-0434-6D684AD847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1406A5-9FD2-17BB-2422-3FEAA7CFFD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5870DE-FB15-416C-9972-F6DFE9D3521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8C7408-8C50-CF72-45E2-DA9230E28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E0754D-0C2C-8CC1-3F51-3E256AAE3D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7D3025-A005-4FDC-9417-1D4BBE93A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6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vab.com/signi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premion.com/new-study-2024-priorities-for-ctv-ott-advertising/" TargetMode="Externa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66972" y="347530"/>
            <a:ext cx="1023912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Marketers agree that combining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Linear TV with CTV</a:t>
            </a: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 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is essential for a holistic TV advertising campaign strategy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3793789" cy="276998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Convergent TV Sentiments (Linear TV + Streaming)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pic>
        <p:nvPicPr>
          <p:cNvPr id="10" name="Picture 2">
            <a:hlinkClick r:id="rId3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8AC86A7-0B69-AC57-816B-344A842CEB31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CTV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insights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CC271BD-1C21-16E0-9798-3D01E5C1B022}"/>
              </a:ext>
            </a:extLst>
          </p:cNvPr>
          <p:cNvSpPr txBox="1"/>
          <p:nvPr/>
        </p:nvSpPr>
        <p:spPr>
          <a:xfrm>
            <a:off x="483207" y="6332023"/>
            <a:ext cx="116133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</a:t>
            </a:r>
            <a:r>
              <a:rPr lang="en-US" sz="8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Premion, 2024 CTV/OTT Advertiser Survey.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45156E3-E9B1-08A7-49BF-D0801530B4A0}"/>
              </a:ext>
            </a:extLst>
          </p:cNvPr>
          <p:cNvGraphicFramePr/>
          <p:nvPr/>
        </p:nvGraphicFramePr>
        <p:xfrm>
          <a:off x="276225" y="2024743"/>
          <a:ext cx="10476787" cy="4113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EC077619-E198-3914-3890-6B9573769060}"/>
              </a:ext>
            </a:extLst>
          </p:cNvPr>
          <p:cNvSpPr txBox="1"/>
          <p:nvPr/>
        </p:nvSpPr>
        <p:spPr>
          <a:xfrm>
            <a:off x="0" y="1685013"/>
            <a:ext cx="1220226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>
                <a:solidFill>
                  <a:srgbClr val="1B1464"/>
                </a:solidFill>
                <a:latin typeface="Helvetica" panose="020B0403020202020204" pitchFamily="34" charset="0"/>
              </a:rPr>
              <a:t>Sentiments About Combining Linear TV &amp; CTV/OTT</a:t>
            </a:r>
          </a:p>
          <a:p>
            <a:pPr algn="ctr"/>
            <a:r>
              <a:rPr lang="en-US" sz="1200" dirty="0">
                <a:solidFill>
                  <a:srgbClr val="1B1464"/>
                </a:solidFill>
                <a:latin typeface="Helvetica" panose="020B0403020202020204" pitchFamily="34" charset="0"/>
              </a:rPr>
              <a:t>(Sorted by Completely Agree)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A7C54F6-827C-C945-BFB4-1A636BB61E6A}"/>
              </a:ext>
            </a:extLst>
          </p:cNvPr>
          <p:cNvGraphicFramePr>
            <a:graphicFrameLocks noGrp="1"/>
          </p:cNvGraphicFramePr>
          <p:nvPr/>
        </p:nvGraphicFramePr>
        <p:xfrm>
          <a:off x="10843950" y="1982778"/>
          <a:ext cx="939261" cy="398481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39261">
                  <a:extLst>
                    <a:ext uri="{9D8B030D-6E8A-4147-A177-3AD203B41FA5}">
                      <a16:colId xmlns:a16="http://schemas.microsoft.com/office/drawing/2014/main" val="1721761953"/>
                    </a:ext>
                  </a:extLst>
                </a:gridCol>
              </a:tblGrid>
              <a:tr h="569259">
                <a:tc>
                  <a:txBody>
                    <a:bodyPr/>
                    <a:lstStyle/>
                    <a:p>
                      <a:pPr algn="ctr"/>
                      <a:r>
                        <a:rPr lang="en-US" sz="10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Completely/Somewhat Agree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65460"/>
                  </a:ext>
                </a:extLst>
              </a:tr>
              <a:tr h="569259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069312"/>
                  </a:ext>
                </a:extLst>
              </a:tr>
              <a:tr h="569259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11048"/>
                  </a:ext>
                </a:extLst>
              </a:tr>
              <a:tr h="569259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3309337"/>
                  </a:ext>
                </a:extLst>
              </a:tr>
              <a:tr h="569259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66%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2210149"/>
                  </a:ext>
                </a:extLst>
              </a:tr>
              <a:tr h="569259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74%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4755855"/>
                  </a:ext>
                </a:extLst>
              </a:tr>
              <a:tr h="569259">
                <a:tc>
                  <a:txBody>
                    <a:bodyPr/>
                    <a:lstStyle/>
                    <a:p>
                      <a:pPr algn="ctr"/>
                      <a:r>
                        <a:rPr lang="en-US" sz="1600" b="1">
                          <a:solidFill>
                            <a:srgbClr val="1B1464"/>
                          </a:solidFill>
                          <a:latin typeface="Helvetica" panose="020B0403020202020204" pitchFamily="34" charset="0"/>
                        </a:rPr>
                        <a:t>71%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B146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7418766"/>
                  </a:ext>
                </a:extLst>
              </a:tr>
            </a:tbl>
          </a:graphicData>
        </a:graphic>
      </p:graphicFrame>
      <p:sp>
        <p:nvSpPr>
          <p:cNvPr id="12" name="TextBox 11">
            <a:hlinkClick r:id="rId6"/>
            <a:extLst>
              <a:ext uri="{FF2B5EF4-FFF2-40B4-BE49-F238E27FC236}">
                <a16:creationId xmlns:a16="http://schemas.microsoft.com/office/drawing/2014/main" id="{855A6E20-ACF8-0EF1-AC19-1BC775C941C5}"/>
              </a:ext>
            </a:extLst>
          </p:cNvPr>
          <p:cNvSpPr txBox="1">
            <a:spLocks/>
          </p:cNvSpPr>
          <p:nvPr/>
        </p:nvSpPr>
        <p:spPr>
          <a:xfrm>
            <a:off x="-3" y="6064436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Premion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31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6EDD1C-E40E-4203-A59E-86058E93A750}"/>
</file>

<file path=customXml/itemProps2.xml><?xml version="1.0" encoding="utf-8"?>
<ds:datastoreItem xmlns:ds="http://schemas.openxmlformats.org/officeDocument/2006/customXml" ds:itemID="{3D4BFD4F-99EC-4025-ADEA-34E3C249F4D2}"/>
</file>

<file path=customXml/itemProps3.xml><?xml version="1.0" encoding="utf-8"?>
<ds:datastoreItem xmlns:ds="http://schemas.openxmlformats.org/officeDocument/2006/customXml" ds:itemID="{FEF0116F-1546-411C-AD92-F8923B86CC4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2024-08-08T18:23:11Z</dcterms:created>
  <dcterms:modified xsi:type="dcterms:W3CDTF">2024-08-08T18:23:23Z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