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724FD-A6E7-47FB-9086-32348DDC0FA1}" v="1" dt="2024-09-10T15:29:07.003"/>
    <p1510:client id="{57F836AB-045E-4701-BC6E-0FCBAC92CE4C}" v="1" dt="2024-09-10T15:16:26.104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1C4724FD-A6E7-47FB-9086-32348DDC0FA1}"/>
    <pc:docChg chg="addSld delSld modSld">
      <pc:chgData name="Dylan Breger" userId="9b3da09f-10fe-42ec-9aa5-9fa2a3e9cc20" providerId="ADAL" clId="{1C4724FD-A6E7-47FB-9086-32348DDC0FA1}" dt="2024-09-10T15:29:22.259" v="1" actId="47"/>
      <pc:docMkLst>
        <pc:docMk/>
      </pc:docMkLst>
      <pc:sldChg chg="add">
        <pc:chgData name="Dylan Breger" userId="9b3da09f-10fe-42ec-9aa5-9fa2a3e9cc20" providerId="ADAL" clId="{1C4724FD-A6E7-47FB-9086-32348DDC0FA1}" dt="2024-09-10T15:29:06.991" v="0"/>
        <pc:sldMkLst>
          <pc:docMk/>
          <pc:sldMk cId="2044079681" sldId="298"/>
        </pc:sldMkLst>
      </pc:sldChg>
      <pc:sldChg chg="del">
        <pc:chgData name="Dylan Breger" userId="9b3da09f-10fe-42ec-9aa5-9fa2a3e9cc20" providerId="ADAL" clId="{1C4724FD-A6E7-47FB-9086-32348DDC0FA1}" dt="2024-09-10T15:29:22.259" v="1" actId="47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362828576240201E-2"/>
          <c:y val="4.4399645137671098E-2"/>
          <c:w val="0.97527434284751957"/>
          <c:h val="0.83977283230413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Connected TV (CTV)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ED3C8D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10 or less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more than 90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0.90400000000000003</c:v>
                </c:pt>
                <c:pt idx="1">
                  <c:v>0.93899999999999995</c:v>
                </c:pt>
                <c:pt idx="2">
                  <c:v>0.95899999999999996</c:v>
                </c:pt>
                <c:pt idx="3">
                  <c:v>0.64800000000000002</c:v>
                </c:pt>
                <c:pt idx="4">
                  <c:v>0.88900000000000001</c:v>
                </c:pt>
                <c:pt idx="5">
                  <c:v>0.86399999999999999</c:v>
                </c:pt>
                <c:pt idx="6">
                  <c:v>0.89900000000000002</c:v>
                </c:pt>
                <c:pt idx="7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5-444F-80B8-7EAE7C59B9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Desktop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10 or less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more than 90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0.82699999999999996</c:v>
                </c:pt>
                <c:pt idx="1">
                  <c:v>0.76300000000000001</c:v>
                </c:pt>
                <c:pt idx="2">
                  <c:v>0.74199999999999999</c:v>
                </c:pt>
                <c:pt idx="3">
                  <c:v>0.36899999999999999</c:v>
                </c:pt>
                <c:pt idx="4">
                  <c:v>0.53100000000000003</c:v>
                </c:pt>
                <c:pt idx="5">
                  <c:v>0.42199999999999999</c:v>
                </c:pt>
                <c:pt idx="6">
                  <c:v>0.55800000000000005</c:v>
                </c:pt>
                <c:pt idx="7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85-444F-80B8-7EAE7C59B9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74336104158556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B2-4848-9A75-5E52FE993FCF}"/>
                </c:ext>
              </c:extLst>
            </c:dLbl>
            <c:dLbl>
              <c:idx val="3"/>
              <c:layout>
                <c:manualLayout>
                  <c:x val="7.86725454851649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B2-4848-9A75-5E52FE993F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FF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10 or less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more than 90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0.754</c:v>
                </c:pt>
                <c:pt idx="1">
                  <c:v>0.68799999999999994</c:v>
                </c:pt>
                <c:pt idx="2">
                  <c:v>0.72299999999999998</c:v>
                </c:pt>
                <c:pt idx="3">
                  <c:v>0.35</c:v>
                </c:pt>
                <c:pt idx="4">
                  <c:v>0.46300000000000002</c:v>
                </c:pt>
                <c:pt idx="5">
                  <c:v>0.33600000000000002</c:v>
                </c:pt>
                <c:pt idx="6">
                  <c:v>0.375</c:v>
                </c:pt>
                <c:pt idx="7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85-444F-80B8-7EAE7C59B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overlap val="-27"/>
        <c:axId val="1434420848"/>
        <c:axId val="1434418928"/>
      </c:barChart>
      <c:catAx>
        <c:axId val="143442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34418928"/>
        <c:crosses val="autoZero"/>
        <c:auto val="1"/>
        <c:lblAlgn val="ctr"/>
        <c:lblOffset val="100"/>
        <c:noMultiLvlLbl val="0"/>
      </c:catAx>
      <c:valAx>
        <c:axId val="1434418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3442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900718256446483"/>
          <c:y val="1.8983789288907614E-2"/>
          <c:w val="0.43411829182700207"/>
          <c:h val="7.0526271994849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0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Light">
  <p:cSld name="Blank - Light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4;p29">
            <a:extLst>
              <a:ext uri="{FF2B5EF4-FFF2-40B4-BE49-F238E27FC236}">
                <a16:creationId xmlns:a16="http://schemas.microsoft.com/office/drawing/2014/main" id="{6394F938-6DB4-F235-3BA7-86084ADFCB64}"/>
              </a:ext>
            </a:extLst>
          </p:cNvPr>
          <p:cNvSpPr txBox="1">
            <a:spLocks noGrp="1"/>
          </p:cNvSpPr>
          <p:nvPr userDrawn="1"/>
        </p:nvSpPr>
        <p:spPr>
          <a:xfrm>
            <a:off x="11678755" y="6286804"/>
            <a:ext cx="34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67" b="0" i="0">
                <a:solidFill>
                  <a:srgbClr val="595959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t>‹#›</a:t>
            </a:fld>
            <a:endParaRPr sz="1067" b="0" i="0">
              <a:solidFill>
                <a:srgbClr val="595959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96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E46962"/>
          </p15:clr>
        </p15:guide>
        <p15:guide id="2" orient="horz" pos="144">
          <p15:clr>
            <a:srgbClr val="E46962"/>
          </p15:clr>
        </p15:guide>
        <p15:guide id="3" orient="horz" pos="3096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2BF43F-F74F-5DD8-7F49-3ACC0F7995D2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471CF-C3CD-C6F7-E6F2-E9553288D9DF}"/>
              </a:ext>
            </a:extLst>
          </p:cNvPr>
          <p:cNvSpPr txBox="1"/>
          <p:nvPr/>
        </p:nvSpPr>
        <p:spPr>
          <a:xfrm>
            <a:off x="390617" y="6318507"/>
            <a:ext cx="11538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Innovid,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CTV Advertising Insights Report 2024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 March 20, 2024.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DDC80D-FC84-60A9-F738-8F8B8986D3E6}"/>
              </a:ext>
            </a:extLst>
          </p:cNvPr>
          <p:cNvSpPr/>
          <p:nvPr/>
        </p:nvSpPr>
        <p:spPr>
          <a:xfrm>
            <a:off x="-1" y="-1"/>
            <a:ext cx="3867151" cy="35007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Video Ad Completion Rate: By Ad Length and Device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A59C9E-D3B1-B0FA-DB4F-38754B12AA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88B036-C939-86B9-19BA-304C70C40A1C}"/>
              </a:ext>
            </a:extLst>
          </p:cNvPr>
          <p:cNvSpPr txBox="1"/>
          <p:nvPr/>
        </p:nvSpPr>
        <p:spPr>
          <a:xfrm>
            <a:off x="10233660" y="26057"/>
            <a:ext cx="199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2" name="Picture 2">
            <a:hlinkClick r:id="rId4"/>
            <a:extLst>
              <a:ext uri="{FF2B5EF4-FFF2-40B4-BE49-F238E27FC236}">
                <a16:creationId xmlns:a16="http://schemas.microsoft.com/office/drawing/2014/main" id="{6871D6D5-E046-239A-0E08-568731C729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1B02C68-87A1-C569-15DA-F73F1C80151E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AFB4DE-A044-C3FE-9E4A-E6F31AB307E6}"/>
              </a:ext>
            </a:extLst>
          </p:cNvPr>
          <p:cNvSpPr txBox="1"/>
          <p:nvPr/>
        </p:nvSpPr>
        <p:spPr>
          <a:xfrm>
            <a:off x="-3" y="1782518"/>
            <a:ext cx="121704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Video Ad Completion Rate Worldwide</a:t>
            </a:r>
          </a:p>
          <a:p>
            <a:pPr algn="ctr"/>
            <a:r>
              <a:rPr lang="en-US" sz="1400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by device and ad length (in seconds), 2023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95FB6B92-4DC5-D17D-6DEF-98638844EC5F}"/>
              </a:ext>
            </a:extLst>
          </p:cNvPr>
          <p:cNvGraphicFramePr/>
          <p:nvPr/>
        </p:nvGraphicFramePr>
        <p:xfrm>
          <a:off x="483207" y="2605756"/>
          <a:ext cx="11300003" cy="358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2B62E62-9693-5522-DD43-5245BDD04806}"/>
              </a:ext>
            </a:extLst>
          </p:cNvPr>
          <p:cNvSpPr/>
          <p:nvPr/>
        </p:nvSpPr>
        <p:spPr>
          <a:xfrm>
            <a:off x="95693" y="423162"/>
            <a:ext cx="101619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Consumers are much more likely to be fully engaged with CTV ads, with a greater completion rate than other digital devices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D01550-C547-DA86-2596-294B2BB2F27E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7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