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5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A1D70D-DF39-4D19-88BE-4D3EE90C71DF}" v="1" dt="2024-12-13T19:21:54.2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" d="100"/>
          <a:sy n="11" d="100"/>
        </p:scale>
        <p:origin x="902" y="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A3A1D70D-DF39-4D19-88BE-4D3EE90C71DF}"/>
    <pc:docChg chg="addSld delSld modSld">
      <pc:chgData name="Dylan Breger" userId="9b3da09f-10fe-42ec-9aa5-9fa2a3e9cc20" providerId="ADAL" clId="{A3A1D70D-DF39-4D19-88BE-4D3EE90C71DF}" dt="2024-12-13T19:21:55.788" v="8" actId="47"/>
      <pc:docMkLst>
        <pc:docMk/>
      </pc:docMkLst>
      <pc:sldChg chg="addSp modSp new del mod">
        <pc:chgData name="Dylan Breger" userId="9b3da09f-10fe-42ec-9aa5-9fa2a3e9cc20" providerId="ADAL" clId="{A3A1D70D-DF39-4D19-88BE-4D3EE90C71DF}" dt="2024-12-13T19:21:55.788" v="8" actId="47"/>
        <pc:sldMkLst>
          <pc:docMk/>
          <pc:sldMk cId="3990866671" sldId="256"/>
        </pc:sldMkLst>
        <pc:spChg chg="add">
          <ac:chgData name="Dylan Breger" userId="9b3da09f-10fe-42ec-9aa5-9fa2a3e9cc20" providerId="ADAL" clId="{A3A1D70D-DF39-4D19-88BE-4D3EE90C71DF}" dt="2024-12-13T19:21:42.483" v="1" actId="22"/>
          <ac:spMkLst>
            <pc:docMk/>
            <pc:sldMk cId="3990866671" sldId="256"/>
            <ac:spMk id="5" creationId="{55084A61-AD26-C70F-2383-3A2213E93991}"/>
          </ac:spMkLst>
        </pc:spChg>
        <pc:spChg chg="add mod">
          <ac:chgData name="Dylan Breger" userId="9b3da09f-10fe-42ec-9aa5-9fa2a3e9cc20" providerId="ADAL" clId="{A3A1D70D-DF39-4D19-88BE-4D3EE90C71DF}" dt="2024-12-13T19:21:47.371" v="5"/>
          <ac:spMkLst>
            <pc:docMk/>
            <pc:sldMk cId="3990866671" sldId="256"/>
            <ac:spMk id="7" creationId="{A3989EB3-97E3-DB80-0E1E-5E5C3C75ED78}"/>
          </ac:spMkLst>
        </pc:spChg>
        <pc:spChg chg="add">
          <ac:chgData name="Dylan Breger" userId="9b3da09f-10fe-42ec-9aa5-9fa2a3e9cc20" providerId="ADAL" clId="{A3A1D70D-DF39-4D19-88BE-4D3EE90C71DF}" dt="2024-12-13T19:21:48.207" v="6" actId="22"/>
          <ac:spMkLst>
            <pc:docMk/>
            <pc:sldMk cId="3990866671" sldId="256"/>
            <ac:spMk id="9" creationId="{4DA03520-9AA2-B193-66C8-A1DB74D560A9}"/>
          </ac:spMkLst>
        </pc:spChg>
      </pc:sldChg>
      <pc:sldChg chg="add">
        <pc:chgData name="Dylan Breger" userId="9b3da09f-10fe-42ec-9aa5-9fa2a3e9cc20" providerId="ADAL" clId="{A3A1D70D-DF39-4D19-88BE-4D3EE90C71DF}" dt="2024-12-13T19:21:54.275" v="7"/>
        <pc:sldMkLst>
          <pc:docMk/>
          <pc:sldMk cId="2643403290" sldId="214737656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77361-A849-095E-C191-2F4BD911A0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0D545F-BD7D-A941-F9CF-D6FBC21614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BFEF8A-859D-561E-33E6-8553DEFC7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D6C1E-8555-4F58-A43B-4E3BCEAAEA37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FF38BB-5C94-1F17-D85B-214E8C548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E52D7-5C33-F358-25CF-0925535E8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B0546-ED8C-4EF0-A298-BEB3A21B9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278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F72E0-2D22-7EBE-97B8-7DB84F311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58706F-EC7B-7D5E-FA5A-DB0CFE7791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E821F9-E55C-D22D-0FE2-0C1BADC83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D6C1E-8555-4F58-A43B-4E3BCEAAEA37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A6AAA-FF22-C019-86CC-4430AC8FF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C2B6B4-DD50-D865-33D3-FA6363E52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B0546-ED8C-4EF0-A298-BEB3A21B9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139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EC8D7C-85BB-F1A8-73E4-4354232FFB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8C5D43-10FB-6869-F938-E8A7921C66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C81C15-7413-82C7-3903-3A3A0AB73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D6C1E-8555-4F58-A43B-4E3BCEAAEA37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98BCDD-E384-620F-A303-167115B02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3FD7A-272C-7D28-60BA-9233463FB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B0546-ED8C-4EF0-A298-BEB3A21B9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451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3D329-235A-2F7C-D283-EECDF3E16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CB3BD-ECAC-4990-731E-3142185E3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CCC1B4-C31B-D934-F491-960B88D0C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D6C1E-8555-4F58-A43B-4E3BCEAAEA37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70DA43-CF9D-5645-6C6C-E35FE50F3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53C21-3226-5B81-DFFF-6CF42DE73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B0546-ED8C-4EF0-A298-BEB3A21B9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235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0DCBE-D449-323E-1A87-E9AE5ACD3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61ABBA-0410-D60C-6256-CA56E350DA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95389-7453-EB9E-D363-899E01885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D6C1E-8555-4F58-A43B-4E3BCEAAEA37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54F929-94E5-5572-00DD-F0EDB8C5B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B88E8F-F851-90A9-3A93-EF7980F8D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B0546-ED8C-4EF0-A298-BEB3A21B9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094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A3E79-515B-CFC1-BE46-7BFF20F85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E60D5-9DE0-3B90-0B11-DC3A0288D3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63F2FF-4707-0A48-4108-051578F625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6D7155-DE0F-088D-8B38-393740AAC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D6C1E-8555-4F58-A43B-4E3BCEAAEA37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1042B6-B694-C02F-4303-EE7F9EC7A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B1F1F2-B8DE-F180-8D9A-A30AB8E0D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B0546-ED8C-4EF0-A298-BEB3A21B9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65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4400A-F286-0886-AD62-EEAB957F7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493C98-DF1E-15BF-764B-1A26567909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16B3E-04D5-B860-F8D7-9C410A47F9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56B1EF-3A52-3664-A8F0-3F7B21F3B8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FFF32A-21C2-8B64-0A15-1B12EF9EE2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350E65-3AC7-17DF-083B-27F74F016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D6C1E-8555-4F58-A43B-4E3BCEAAEA37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5C417B-152A-2DD6-92CE-D5DED4A21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B9308F-1356-D7D0-1DE3-9E253B305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B0546-ED8C-4EF0-A298-BEB3A21B9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020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748CD-78AE-208D-D651-E0E531F35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C178DB-4B72-1031-9A02-400445550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D6C1E-8555-4F58-A43B-4E3BCEAAEA37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9FA358-78BA-DB7E-E9B2-3C3ABDE92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7EB54A-5A18-639B-0CB4-3DE239310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B0546-ED8C-4EF0-A298-BEB3A21B9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163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B211BB-7BF0-9E1A-1BCA-2677E5039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D6C1E-8555-4F58-A43B-4E3BCEAAEA37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81EAD2-9D6E-A986-57CD-F5BAA7AFE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B33584-D65C-3F26-397F-4522782DE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B0546-ED8C-4EF0-A298-BEB3A21B9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483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6AF55-4312-90F4-DEE7-AAC1DCA6C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DE836-E97D-8B07-2E34-D6637AE290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F4C64F-E527-F4AA-A06D-5E369B40B0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DCA7A1-404E-9FF3-DD0E-E902429F9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D6C1E-8555-4F58-A43B-4E3BCEAAEA37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F00DE0-FD98-23E7-994E-FA3B03E25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B9FC3B-9E16-F4A9-58B6-C66ECF818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B0546-ED8C-4EF0-A298-BEB3A21B9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824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5151B-A959-30BB-24A2-D85CEC032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4F284C-4B0C-E7C7-75B4-F5E719BABA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EFFD8E-5396-E5EE-AC15-8DE89C1E15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29F16E-2858-3AFD-7035-8E89AF4FA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D6C1E-8555-4F58-A43B-4E3BCEAAEA37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C0C9CF-C82A-A81A-20CF-024714D87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A12B50-C5EA-C25B-0EB6-C1A71017A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B0546-ED8C-4EF0-A298-BEB3A21B9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932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272C2D-3571-E88B-89AE-AA663B49F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D35672-6B50-7075-EA20-FD87A2DE6C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C9F77-6FF9-1722-FD39-1DA7A3D4E3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5D6C1E-8555-4F58-A43B-4E3BCEAAEA37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7D4869-79F7-257E-9B9A-42FD063C55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DB0911-D0D2-AB0E-36EC-7992BA6895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EB0546-ED8C-4EF0-A298-BEB3A21B98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461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ab.com/insight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thevab.com/sign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8D5E413-0203-D692-9593-183FAFAAEA4E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6903601-07C0-F275-3B9A-3FEEC10CC768}"/>
              </a:ext>
            </a:extLst>
          </p:cNvPr>
          <p:cNvSpPr/>
          <p:nvPr/>
        </p:nvSpPr>
        <p:spPr>
          <a:xfrm>
            <a:off x="151341" y="511134"/>
            <a:ext cx="980323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Viewers enjoy watching FAST channels because </a:t>
            </a:r>
            <a:r>
              <a:rPr lang="en-US" sz="2600" b="1">
                <a:solidFill>
                  <a:srgbClr val="1B1464"/>
                </a:solidFill>
                <a:latin typeface="Helvetica" pitchFamily="2" charset="0"/>
              </a:rPr>
              <a:t>they offer a stress-free, easy to navigate user experience</a:t>
            </a:r>
            <a:endParaRPr kumimoji="0" lang="en-US" sz="2600" b="1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3AF7EF-3AAF-9386-9E4A-5EADCB156EBF}"/>
              </a:ext>
            </a:extLst>
          </p:cNvPr>
          <p:cNvSpPr/>
          <p:nvPr/>
        </p:nvSpPr>
        <p:spPr>
          <a:xfrm>
            <a:off x="-3" y="0"/>
            <a:ext cx="1996439" cy="263696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FAST Viewer Sentiments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0CF2B3E-85D6-E4C3-9EA6-4E5EC8CA7676}"/>
              </a:ext>
            </a:extLst>
          </p:cNvPr>
          <p:cNvSpPr txBox="1"/>
          <p:nvPr/>
        </p:nvSpPr>
        <p:spPr>
          <a:xfrm>
            <a:off x="-21519" y="1951473"/>
            <a:ext cx="1219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Sentiment on FAST Services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% of FAST users who agree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55AD3AF-9AF2-62D8-FC8D-155153A1138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163785CF-4A94-E099-EADD-CC7F520145A5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150" normalizeH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b="1" i="0" u="sng" strike="noStrike" kern="1200" cap="none" spc="150" normalizeH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CA374972-6D57-29AD-F6C3-A5DC0E4CCC08}"/>
              </a:ext>
            </a:extLst>
          </p:cNvPr>
          <p:cNvSpPr/>
          <p:nvPr/>
        </p:nvSpPr>
        <p:spPr>
          <a:xfrm>
            <a:off x="4655758" y="2737025"/>
            <a:ext cx="2817845" cy="3084712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686F88D-3E07-63D7-9A73-8C3E5B2D75BE}"/>
              </a:ext>
            </a:extLst>
          </p:cNvPr>
          <p:cNvSpPr txBox="1"/>
          <p:nvPr/>
        </p:nvSpPr>
        <p:spPr>
          <a:xfrm>
            <a:off x="4655758" y="3217237"/>
            <a:ext cx="28178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>
                <a:ln>
                  <a:solidFill>
                    <a:srgbClr val="002060"/>
                  </a:solidFill>
                </a:ln>
                <a:solidFill>
                  <a:srgbClr val="ED3C8D"/>
                </a:solidFill>
                <a:latin typeface="Helvetica" panose="020B0403020202020204" pitchFamily="34" charset="0"/>
              </a:rPr>
              <a:t>81%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94524C8-99F2-5607-4447-409406561A61}"/>
              </a:ext>
            </a:extLst>
          </p:cNvPr>
          <p:cNvSpPr txBox="1"/>
          <p:nvPr/>
        </p:nvSpPr>
        <p:spPr>
          <a:xfrm>
            <a:off x="4660892" y="4442122"/>
            <a:ext cx="28075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rgbClr val="1B1464"/>
                </a:solidFill>
                <a:latin typeface="Helvetica" panose="020B0403020202020204" pitchFamily="34" charset="0"/>
              </a:rPr>
              <a:t>‘I </a:t>
            </a:r>
            <a:r>
              <a:rPr lang="en-US" b="1">
                <a:solidFill>
                  <a:srgbClr val="ED3C8D"/>
                </a:solidFill>
                <a:latin typeface="Helvetica" panose="020B0403020202020204" pitchFamily="34" charset="0"/>
              </a:rPr>
              <a:t>don’t stress </a:t>
            </a:r>
            <a:r>
              <a:rPr lang="en-US">
                <a:solidFill>
                  <a:srgbClr val="1B1464"/>
                </a:solidFill>
                <a:latin typeface="Helvetica" panose="020B0403020202020204" pitchFamily="34" charset="0"/>
              </a:rPr>
              <a:t>over</a:t>
            </a:r>
            <a:r>
              <a:rPr lang="en-US" b="1">
                <a:solidFill>
                  <a:srgbClr val="1B1464"/>
                </a:solidFill>
                <a:latin typeface="Helvetica" panose="020B0403020202020204" pitchFamily="34" charset="0"/>
              </a:rPr>
              <a:t> </a:t>
            </a:r>
          </a:p>
          <a:p>
            <a:pPr algn="ctr"/>
            <a:r>
              <a:rPr lang="en-US" b="1">
                <a:solidFill>
                  <a:srgbClr val="ED3C8D"/>
                </a:solidFill>
                <a:latin typeface="Helvetica" panose="020B0403020202020204" pitchFamily="34" charset="0"/>
              </a:rPr>
              <a:t>what to watch</a:t>
            </a:r>
            <a:r>
              <a:rPr lang="en-US" b="1">
                <a:solidFill>
                  <a:srgbClr val="1B1464"/>
                </a:solidFill>
                <a:latin typeface="Helvetica" panose="020B0403020202020204" pitchFamily="34" charset="0"/>
              </a:rPr>
              <a:t> </a:t>
            </a:r>
            <a:r>
              <a:rPr lang="en-US">
                <a:solidFill>
                  <a:srgbClr val="1B1464"/>
                </a:solidFill>
                <a:latin typeface="Helvetica" panose="020B0403020202020204" pitchFamily="34" charset="0"/>
              </a:rPr>
              <a:t>on it’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D31AC7E0-43A3-7C7A-BB7E-0B3E82A8464A}"/>
              </a:ext>
            </a:extLst>
          </p:cNvPr>
          <p:cNvSpPr/>
          <p:nvPr/>
        </p:nvSpPr>
        <p:spPr>
          <a:xfrm>
            <a:off x="765868" y="2737025"/>
            <a:ext cx="2817845" cy="3084712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AEA16BF-7E52-7C77-0BDC-21C7126BA22B}"/>
              </a:ext>
            </a:extLst>
          </p:cNvPr>
          <p:cNvSpPr txBox="1"/>
          <p:nvPr/>
        </p:nvSpPr>
        <p:spPr>
          <a:xfrm>
            <a:off x="765868" y="3217237"/>
            <a:ext cx="28178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>
                <a:ln>
                  <a:solidFill>
                    <a:srgbClr val="002060"/>
                  </a:solidFill>
                </a:ln>
                <a:solidFill>
                  <a:srgbClr val="00BFF2"/>
                </a:solidFill>
                <a:latin typeface="Helvetica" panose="020B0403020202020204" pitchFamily="34" charset="0"/>
              </a:rPr>
              <a:t>83%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4C9F786-C991-84CC-41D9-63E81BE09F18}"/>
              </a:ext>
            </a:extLst>
          </p:cNvPr>
          <p:cNvSpPr txBox="1"/>
          <p:nvPr/>
        </p:nvSpPr>
        <p:spPr>
          <a:xfrm>
            <a:off x="771002" y="4442122"/>
            <a:ext cx="28075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rgbClr val="1B1464"/>
                </a:solidFill>
                <a:latin typeface="Helvetica" panose="020B0403020202020204" pitchFamily="34" charset="0"/>
              </a:rPr>
              <a:t>‘Makes it </a:t>
            </a:r>
            <a:r>
              <a:rPr lang="en-US" b="1">
                <a:solidFill>
                  <a:srgbClr val="00BFF2"/>
                </a:solidFill>
                <a:latin typeface="Helvetica" panose="020B0403020202020204" pitchFamily="34" charset="0"/>
              </a:rPr>
              <a:t>easy to find shows</a:t>
            </a:r>
            <a:r>
              <a:rPr lang="en-US">
                <a:solidFill>
                  <a:srgbClr val="1B1464"/>
                </a:solidFill>
                <a:latin typeface="Helvetica" panose="020B0403020202020204" pitchFamily="34" charset="0"/>
              </a:rPr>
              <a:t> to watch’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E8B944C2-4AF1-3064-0543-16EA2DA6113B}"/>
              </a:ext>
            </a:extLst>
          </p:cNvPr>
          <p:cNvSpPr/>
          <p:nvPr/>
        </p:nvSpPr>
        <p:spPr>
          <a:xfrm>
            <a:off x="8545649" y="2737025"/>
            <a:ext cx="2817845" cy="3084712"/>
          </a:xfrm>
          <a:prstGeom prst="round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0E4BC56-389D-64E4-9C48-051C06E7D498}"/>
              </a:ext>
            </a:extLst>
          </p:cNvPr>
          <p:cNvSpPr txBox="1"/>
          <p:nvPr/>
        </p:nvSpPr>
        <p:spPr>
          <a:xfrm>
            <a:off x="8565249" y="3217237"/>
            <a:ext cx="28178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>
                <a:ln>
                  <a:solidFill>
                    <a:srgbClr val="002060"/>
                  </a:solidFill>
                </a:ln>
                <a:solidFill>
                  <a:srgbClr val="4EBEA4"/>
                </a:solidFill>
                <a:latin typeface="Helvetica" panose="020B0403020202020204" pitchFamily="34" charset="0"/>
              </a:rPr>
              <a:t>75%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47337BA-EB62-1307-AE11-E948F1EA09AA}"/>
              </a:ext>
            </a:extLst>
          </p:cNvPr>
          <p:cNvSpPr txBox="1"/>
          <p:nvPr/>
        </p:nvSpPr>
        <p:spPr>
          <a:xfrm>
            <a:off x="8565248" y="4442122"/>
            <a:ext cx="28075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rgbClr val="1B1464"/>
                </a:solidFill>
                <a:latin typeface="Helvetica" panose="020B0403020202020204" pitchFamily="34" charset="0"/>
              </a:rPr>
              <a:t>‘I </a:t>
            </a:r>
            <a:r>
              <a:rPr lang="en-US" b="1">
                <a:solidFill>
                  <a:srgbClr val="4EBEA4"/>
                </a:solidFill>
                <a:latin typeface="Helvetica" panose="020B0403020202020204" pitchFamily="34" charset="0"/>
              </a:rPr>
              <a:t>love</a:t>
            </a:r>
            <a:r>
              <a:rPr lang="en-US">
                <a:solidFill>
                  <a:srgbClr val="1B1464"/>
                </a:solidFill>
                <a:latin typeface="Helvetica" panose="020B0403020202020204" pitchFamily="34" charset="0"/>
              </a:rPr>
              <a:t> that it’s just ‘on’ – </a:t>
            </a:r>
          </a:p>
          <a:p>
            <a:pPr algn="ctr"/>
            <a:r>
              <a:rPr lang="en-US">
                <a:solidFill>
                  <a:srgbClr val="1B1464"/>
                </a:solidFill>
                <a:latin typeface="Helvetica" panose="020B0403020202020204" pitchFamily="34" charset="0"/>
              </a:rPr>
              <a:t>I </a:t>
            </a:r>
            <a:r>
              <a:rPr lang="en-US" b="1">
                <a:solidFill>
                  <a:srgbClr val="4EBEA4"/>
                </a:solidFill>
                <a:latin typeface="Helvetica" panose="020B0403020202020204" pitchFamily="34" charset="0"/>
              </a:rPr>
              <a:t>don’t need to think </a:t>
            </a:r>
            <a:r>
              <a:rPr lang="en-US">
                <a:solidFill>
                  <a:srgbClr val="1B1464"/>
                </a:solidFill>
                <a:latin typeface="Helvetica" panose="020B0403020202020204" pitchFamily="34" charset="0"/>
              </a:rPr>
              <a:t>about what to watch’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46E7BF2-F3E3-55E9-1225-5CF7A4401559}"/>
              </a:ext>
            </a:extLst>
          </p:cNvPr>
          <p:cNvSpPr txBox="1"/>
          <p:nvPr/>
        </p:nvSpPr>
        <p:spPr>
          <a:xfrm>
            <a:off x="10233660" y="26057"/>
            <a:ext cx="1996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streaming insights</a:t>
            </a:r>
          </a:p>
        </p:txBody>
      </p:sp>
      <p:pic>
        <p:nvPicPr>
          <p:cNvPr id="29" name="Picture 2">
            <a:hlinkClick r:id="rId4"/>
            <a:extLst>
              <a:ext uri="{FF2B5EF4-FFF2-40B4-BE49-F238E27FC236}">
                <a16:creationId xmlns:a16="http://schemas.microsoft.com/office/drawing/2014/main" id="{91B5DC6F-D4CA-0BDF-B0ED-176C5CDFA4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BF366C07-8014-9298-8DBB-E762F67E405D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80A59D-3195-9880-4AAE-FE997B8CCB9C}"/>
              </a:ext>
            </a:extLst>
          </p:cNvPr>
          <p:cNvSpPr txBox="1"/>
          <p:nvPr/>
        </p:nvSpPr>
        <p:spPr>
          <a:xfrm>
            <a:off x="483207" y="6200281"/>
            <a:ext cx="114876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Paramount at ARF OTT 2024, </a:t>
            </a:r>
            <a:r>
              <a:rPr kumimoji="0" lang="en-US" sz="8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Free, Easy, FAST: Why “Free Ad-Supported Streaming Television” Is Growing So Rapidly – And What The Benefits Are To Consumers And Advertisers, </a:t>
            </a:r>
            <a:r>
              <a:rPr lang="en-US" sz="800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10/23/2024. B1. Thinking now about [INSERT SELECTED FAST SERVICE], please tell us if you agree or disagree with what other people have said about this service. Base: [US] 182 monthly+ FAST users, 119 monthly+ Pluto TV users.  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403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DCFDF7C-5194-4AD3-946B-1C419831D184}"/>
</file>

<file path=customXml/itemProps2.xml><?xml version="1.0" encoding="utf-8"?>
<ds:datastoreItem xmlns:ds="http://schemas.openxmlformats.org/officeDocument/2006/customXml" ds:itemID="{21E4D137-9719-4FE4-BFEC-5EA0EA0E0903}"/>
</file>

<file path=customXml/itemProps3.xml><?xml version="1.0" encoding="utf-8"?>
<ds:datastoreItem xmlns:ds="http://schemas.openxmlformats.org/officeDocument/2006/customXml" ds:itemID="{8ABB6E9B-340E-4F19-B3E6-022B20FA1BB6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174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2024-12-13T19:21:11Z</dcterms:created>
  <dcterms:modified xsi:type="dcterms:W3CDTF">2024-12-13T19:22:00Z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