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8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13C91A-A207-45FC-9856-9631C8889D06}" v="1" dt="2024-12-13T19:21:19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902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9913C91A-A207-45FC-9856-9631C8889D06}"/>
    <pc:docChg chg="addSld delSld modSld">
      <pc:chgData name="Dylan Breger" userId="9b3da09f-10fe-42ec-9aa5-9fa2a3e9cc20" providerId="ADAL" clId="{9913C91A-A207-45FC-9856-9631C8889D06}" dt="2024-12-13T19:21:20.618" v="2" actId="47"/>
      <pc:docMkLst>
        <pc:docMk/>
      </pc:docMkLst>
      <pc:sldChg chg="new del">
        <pc:chgData name="Dylan Breger" userId="9b3da09f-10fe-42ec-9aa5-9fa2a3e9cc20" providerId="ADAL" clId="{9913C91A-A207-45FC-9856-9631C8889D06}" dt="2024-12-13T19:21:20.618" v="2" actId="47"/>
        <pc:sldMkLst>
          <pc:docMk/>
          <pc:sldMk cId="1488768555" sldId="256"/>
        </pc:sldMkLst>
      </pc:sldChg>
      <pc:sldChg chg="add">
        <pc:chgData name="Dylan Breger" userId="9b3da09f-10fe-42ec-9aa5-9fa2a3e9cc20" providerId="ADAL" clId="{9913C91A-A207-45FC-9856-9631C8889D06}" dt="2024-12-13T19:21:19.052" v="1"/>
        <pc:sldMkLst>
          <pc:docMk/>
          <pc:sldMk cId="1961617648" sldId="214737658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90034065654907"/>
          <c:y val="0.10012390634711674"/>
          <c:w val="0.60696486835942909"/>
          <c:h val="0.89249214512713892"/>
        </c:manualLayout>
      </c:layout>
      <c:pieChart>
        <c:varyColors val="1"/>
        <c:ser>
          <c:idx val="0"/>
          <c:order val="0"/>
          <c:spPr>
            <a:solidFill>
              <a:srgbClr val="00BFF2"/>
            </a:solidFill>
            <a:ln w="158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00BFF2"/>
              </a:solidFill>
              <a:ln w="158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D3-403A-8940-DB0787B564C4}"/>
              </c:ext>
            </c:extLst>
          </c:dPt>
          <c:dPt>
            <c:idx val="1"/>
            <c:bubble3D val="0"/>
            <c:spPr>
              <a:solidFill>
                <a:srgbClr val="1F1A62"/>
              </a:solidFill>
              <a:ln w="158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D3-403A-8940-DB0787B564C4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 w="158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4D3-403A-8940-DB0787B564C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A861DF9B-9935-43C1-B84F-AA983C0FE138}" type="CATEGORYNAME">
                      <a:rPr lang="en-US" b="1" smtClean="0"/>
                      <a:pPr/>
                      <a:t>[CATEGORY NAME]</a:t>
                    </a:fld>
                    <a:br>
                      <a:rPr lang="en-US" b="1" baseline="0"/>
                    </a:br>
                    <a:fld id="{9F0FD606-BDBF-4C2E-B3E6-319A5CBD1CB3}" type="VALUE">
                      <a:rPr lang="en-US" b="1" baseline="0" smtClean="0"/>
                      <a:pPr/>
                      <a:t>[VALUE]</a:t>
                    </a:fld>
                    <a:endParaRPr lang="en-US" b="1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4D3-403A-8940-DB0787B564C4}"/>
                </c:ext>
              </c:extLst>
            </c:dLbl>
            <c:dLbl>
              <c:idx val="1"/>
              <c:layout>
                <c:manualLayout>
                  <c:x val="0.21687129705647906"/>
                  <c:y val="-0.17471490292408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Helvetica" panose="020B0403020202020204" pitchFamily="34" charset="0"/>
                        <a:ea typeface="+mn-ea"/>
                        <a:cs typeface="+mn-cs"/>
                      </a:defRPr>
                    </a:pPr>
                    <a:fld id="{CFA67114-522D-4148-8B15-B3211777F972}" type="CATEGORYNAME">
                      <a:rPr lang="en-US" smtClean="0"/>
                      <a:pPr>
                        <a:defRPr sz="1800" b="1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/>
                      <a:t> </a:t>
                    </a:r>
                    <a:br>
                      <a:rPr lang="en-US" baseline="0"/>
                    </a:br>
                    <a:fld id="{D0700CA3-4F41-4321-9881-539C93E8F722}" type="VALUE">
                      <a:rPr lang="en-US" baseline="0" smtClean="0"/>
                      <a:pPr>
                        <a:defRPr sz="18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794157124838021"/>
                      <c:h val="0.251531115244253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4D3-403A-8940-DB0787B564C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196BB70-E577-4794-B284-1BE84AC9A445}" type="CATEGORYNAME">
                      <a:rPr lang="en-US" smtClean="0"/>
                      <a:pPr/>
                      <a:t>[CATEGORY NAME]</a:t>
                    </a:fld>
                    <a:br>
                      <a:rPr lang="en-US" baseline="0"/>
                    </a:br>
                    <a:fld id="{6343CBE6-92CE-495D-A554-3721434DA7C0}" type="VALUE">
                      <a:rPr lang="en-US" baseline="0" smtClean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4D3-403A-8940-DB0787B56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Smart TV</c:v>
                </c:pt>
                <c:pt idx="1">
                  <c:v>Sticks &amp; Boxes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0.39</c:v>
                </c:pt>
                <c:pt idx="1">
                  <c:v>0.49</c:v>
                </c:pt>
                <c:pt idx="2">
                  <c:v>0.12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4-54D3-403A-8940-DB0787B564C4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4D3-403A-8940-DB0787B564C4}"/>
              </c:ext>
            </c:extLst>
          </c:dPt>
          <c:cat>
            <c:strRef>
              <c:f>Sheet1!$A$2:$A$4</c:f>
              <c:strCache>
                <c:ptCount val="3"/>
                <c:pt idx="0">
                  <c:v>Smart TV</c:v>
                </c:pt>
                <c:pt idx="1">
                  <c:v>Sticks &amp; Boxes</c:v>
                </c:pt>
                <c:pt idx="2">
                  <c:v>Other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7-54D3-403A-8940-DB0787B564C4}"/>
            </c:ext>
          </c:extLst>
        </c:ser>
        <c:ser>
          <c:idx val="2"/>
          <c:order val="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4D3-403A-8940-DB0787B564C4}"/>
              </c:ext>
            </c:extLst>
          </c:dPt>
          <c:cat>
            <c:strRef>
              <c:f>Sheet1!$A$2:$A$4</c:f>
              <c:strCache>
                <c:ptCount val="3"/>
                <c:pt idx="0">
                  <c:v>Smart TV</c:v>
                </c:pt>
                <c:pt idx="1">
                  <c:v>Sticks &amp; Boxes</c:v>
                </c:pt>
                <c:pt idx="2">
                  <c:v>Other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A-54D3-403A-8940-DB0787B564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90034065654907"/>
          <c:y val="0.10012390634711674"/>
          <c:w val="0.60696486835942909"/>
          <c:h val="0.89249214512713892"/>
        </c:manualLayout>
      </c:layout>
      <c:pieChart>
        <c:varyColors val="1"/>
        <c:ser>
          <c:idx val="0"/>
          <c:order val="0"/>
          <c:spPr>
            <a:solidFill>
              <a:srgbClr val="00BFF2"/>
            </a:solidFill>
            <a:ln w="158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00BFF2"/>
              </a:solidFill>
              <a:ln w="158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F25-45A1-BD35-DDF32D6ACB72}"/>
              </c:ext>
            </c:extLst>
          </c:dPt>
          <c:dPt>
            <c:idx val="1"/>
            <c:bubble3D val="0"/>
            <c:spPr>
              <a:solidFill>
                <a:srgbClr val="1F1A62"/>
              </a:solidFill>
              <a:ln w="158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F25-45A1-BD35-DDF32D6ACB72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 w="158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F25-45A1-BD35-DDF32D6ACB72}"/>
              </c:ext>
            </c:extLst>
          </c:dPt>
          <c:dLbls>
            <c:dLbl>
              <c:idx val="0"/>
              <c:layout>
                <c:manualLayout>
                  <c:x val="-0.24864822252079352"/>
                  <c:y val="3.58729894080171E-2"/>
                </c:manualLayout>
              </c:layout>
              <c:tx>
                <c:rich>
                  <a:bodyPr/>
                  <a:lstStyle/>
                  <a:p>
                    <a:fld id="{565F472D-B00A-4E10-BBA6-9B38A9EC0816}" type="CATEGORYNAME">
                      <a:rPr lang="en-US" smtClean="0"/>
                      <a:pPr/>
                      <a:t>[CATEGORY NAME]</a:t>
                    </a:fld>
                    <a:br>
                      <a:rPr lang="en-US" baseline="0"/>
                    </a:br>
                    <a:fld id="{4C559A2E-8453-487D-AF55-71D43D621186}" type="VALUE">
                      <a:rPr lang="en-US" baseline="0" smtClean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F25-45A1-BD35-DDF32D6ACB72}"/>
                </c:ext>
              </c:extLst>
            </c:dLbl>
            <c:dLbl>
              <c:idx val="1"/>
              <c:layout>
                <c:manualLayout>
                  <c:x val="0.20423801761629581"/>
                  <c:y val="-0.23141587513307291"/>
                </c:manualLayout>
              </c:layout>
              <c:tx>
                <c:rich>
                  <a:bodyPr/>
                  <a:lstStyle/>
                  <a:p>
                    <a:fld id="{32757319-5DBA-4EFA-BA9A-C93BBC8B0BDE}" type="CATEGORYNAME">
                      <a:rPr lang="en-US" smtClean="0"/>
                      <a:pPr/>
                      <a:t>[CATEGORY NAME]</a:t>
                    </a:fld>
                    <a:br>
                      <a:rPr lang="en-US"/>
                    </a:br>
                    <a:fld id="{3616030C-1CC9-4A91-8D1A-8F852B6E591A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05694657946499"/>
                      <c:h val="0.214541245355392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F25-45A1-BD35-DDF32D6ACB7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E74A9D5-A08D-4ED6-9678-F1138296B07B}" type="CATEGORYNAME">
                      <a:rPr lang="en-US" smtClean="0"/>
                      <a:pPr/>
                      <a:t>[CATEGORY NAME]</a:t>
                    </a:fld>
                    <a:br>
                      <a:rPr lang="en-US" baseline="0"/>
                    </a:br>
                    <a:fld id="{528F72E0-6486-43D7-A3F5-4A2FDE7A936F}" type="VALUE">
                      <a:rPr lang="en-US" baseline="0" smtClean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0F25-45A1-BD35-DDF32D6ACB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Smart TV</c:v>
                </c:pt>
                <c:pt idx="1">
                  <c:v>Sticks &amp; Boxes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0.47</c:v>
                </c:pt>
                <c:pt idx="1">
                  <c:v>0.38</c:v>
                </c:pt>
                <c:pt idx="2">
                  <c:v>0.15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4-0F25-45A1-BD35-DDF32D6ACB72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F25-45A1-BD35-DDF32D6ACB72}"/>
              </c:ext>
            </c:extLst>
          </c:dPt>
          <c:cat>
            <c:strRef>
              <c:f>Sheet1!$A$2:$A$4</c:f>
              <c:strCache>
                <c:ptCount val="3"/>
                <c:pt idx="0">
                  <c:v>Smart TV</c:v>
                </c:pt>
                <c:pt idx="1">
                  <c:v>Sticks &amp; Boxes</c:v>
                </c:pt>
                <c:pt idx="2">
                  <c:v>Other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7-0F25-45A1-BD35-DDF32D6ACB72}"/>
            </c:ext>
          </c:extLst>
        </c:ser>
        <c:ser>
          <c:idx val="2"/>
          <c:order val="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25-45A1-BD35-DDF32D6ACB72}"/>
              </c:ext>
            </c:extLst>
          </c:dPt>
          <c:cat>
            <c:strRef>
              <c:f>Sheet1!$A$2:$A$4</c:f>
              <c:strCache>
                <c:ptCount val="3"/>
                <c:pt idx="0">
                  <c:v>Smart TV</c:v>
                </c:pt>
                <c:pt idx="1">
                  <c:v>Sticks &amp; Boxes</c:v>
                </c:pt>
                <c:pt idx="2">
                  <c:v>Other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A-0F25-45A1-BD35-DDF32D6ACB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CA36-7F77-D8AD-E19C-2FCFAAF57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DC08B9-A7B2-685E-D279-798036B427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4BFF0-A015-3541-9510-C7B796361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CEEA3-43D5-4441-83D3-2BF5CB26C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D4DB0-6DEA-E19E-5244-E26D48597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287DD-F2C8-65B7-0778-C45E9A24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77F957-C55F-AC7B-472F-AA3811C15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2E4-43D4-26AD-7EA1-6B305705C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B3E4F-1486-E61D-1802-7E872AEF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19335-7A93-AE75-763A-675568AA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2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AEA74D-E556-F5F8-722F-3F994BF5AA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66E039-A1A8-75EA-93E5-8952E84A6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6BC6B-CDE2-F03A-ED5C-6B46A4F43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A6EEA-0D5C-EF09-9DCA-2D59B6A49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DE7A1-D0EC-2902-7173-EE7C50CB7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3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EA1B4-6C58-214D-2F18-14CDDA9B9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256DF-02B1-3861-82CD-780F92D7A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3973A-D6B6-8620-755F-21944F834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7C714-8B60-A884-3FAE-2CBBAFCD2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13A62-7F2C-1834-9370-42C59269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9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018D8-9F36-4F36-EC22-2D62AF0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8EC12-04BF-3B5D-F173-C2D44F13A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D778A-A5C0-05B1-9070-98846ECFD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3CA75-BD41-EB5F-97E4-76C3AE65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3AA0B-1294-DA43-C96A-79E4F130B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CF2B7-B9FF-A6D3-C411-8B8DB67B8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3E680-5719-2AA1-9FC9-A44E3CEEB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AC81C-8738-3DB6-F695-BD7099269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8587D-8DD0-B5BB-8DF8-64DE87CC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20910-A5C0-3614-D13B-CB54EF1EA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92311D-0CBD-C7AC-63EB-37BE89637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5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6E1CE-CA53-EE2C-C0F3-668032E65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E8121-4DAE-BA58-839F-0E7B38E81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B78996-671D-5948-E3C5-412468E44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E82137-335B-79AA-93B0-1D9870F67C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B700E6-46E5-D74A-79DA-A3F54C3A9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A8B089-2BC2-DBD5-D727-0FC4FEF8A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B40731-D336-E976-AC2F-B1F3CFEBB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209313-B171-1FBF-F593-82F55524D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6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F106B-5054-C1A7-C01E-6ED91FDB1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08CD69-908F-325D-3584-C371EC98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49A405-55BD-452C-3458-EE1480F94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2D9469-295F-962E-7CA5-05F16BE2F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2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13188F-221D-95C2-0E77-7EE9AB600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412E-EA7E-076B-5368-23F80E50C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5FE34-6096-4B3B-9132-8A17311D3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10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CB45-DD0A-9711-FBE4-56CCB9F7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D4461-7DB1-3B4E-E81C-FE00582AB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3C5FF3-49A1-8AB9-3A9F-78223C5D9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67993-9547-B195-1FCC-CFDA47C59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2F4D9-3628-6367-76A0-0F3F427B9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6C40A-B8E8-441F-2310-680D4DA7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5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91EE-6016-C515-D844-A1EE9A93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889C57-4191-4790-B894-4C4A1E67EC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F2F740-25D6-063D-9B5C-E6908F09C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A5360-F5C4-15B3-8EBE-068BB6159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A51EF-4D76-CB15-247B-C27D3953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22C4D-1E8C-456C-2E26-55F10D4A9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6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649637-C2F4-DB2C-3778-1711F82A9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AA9CA-5BAF-EAEE-A6B1-F89E6DA67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8E961-9D8C-33C2-94DF-8577E6FC5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6AD2F2-9C8F-4A98-A4DE-B8CE0109852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F23BF-CB0D-2B6E-981B-5A7D11981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EF2BC-411C-746E-AB0A-7051E42840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9FDFEB-DFAA-4067-A5C0-96219E5C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4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insights" TargetMode="External"/><Relationship Id="rId7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56BB2A-2F0F-FF7D-B054-3833234E1C50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3E266A-08E4-5F76-1A67-4C0B5AC0E60C}"/>
              </a:ext>
            </a:extLst>
          </p:cNvPr>
          <p:cNvSpPr/>
          <p:nvPr/>
        </p:nvSpPr>
        <p:spPr>
          <a:xfrm>
            <a:off x="71151" y="468564"/>
            <a:ext cx="1019680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Consumers have shifted towards streaming directly through their Smart TV, as they move away from sticks and boxes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21F160-7032-BA49-8AD0-8174E962CC62}"/>
              </a:ext>
            </a:extLst>
          </p:cNvPr>
          <p:cNvSpPr/>
          <p:nvPr/>
        </p:nvSpPr>
        <p:spPr>
          <a:xfrm>
            <a:off x="0" y="0"/>
            <a:ext cx="3215285" cy="2636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Streaming Devices: % Share of Total Hours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9A3899-30CE-FE7F-B5BB-2CEE53103B91}"/>
              </a:ext>
            </a:extLst>
          </p:cNvPr>
          <p:cNvSpPr txBox="1"/>
          <p:nvPr/>
        </p:nvSpPr>
        <p:spPr>
          <a:xfrm>
            <a:off x="0" y="1700873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Share of Total Hours by Device Type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241478-BB0A-D990-1B29-875878CE9FD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0FC6B8A-4018-3687-316C-06493D7BA2F4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290031-3DF3-BCC8-9729-95FE10D99DD6}"/>
              </a:ext>
            </a:extLst>
          </p:cNvPr>
          <p:cNvSpPr txBox="1"/>
          <p:nvPr/>
        </p:nvSpPr>
        <p:spPr>
          <a:xfrm>
            <a:off x="10233660" y="26057"/>
            <a:ext cx="1996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streaming insights</a:t>
            </a:r>
          </a:p>
        </p:txBody>
      </p:sp>
      <p:pic>
        <p:nvPicPr>
          <p:cNvPr id="12" name="Picture 2">
            <a:hlinkClick r:id="rId4"/>
            <a:extLst>
              <a:ext uri="{FF2B5EF4-FFF2-40B4-BE49-F238E27FC236}">
                <a16:creationId xmlns:a16="http://schemas.microsoft.com/office/drawing/2014/main" id="{8D678958-4DB8-EBE3-F679-BBB2095248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187C18C-CE37-C0F7-501B-9596F687A6FA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630550-7AF1-D25F-5A2D-6FF4C3B89B84}"/>
              </a:ext>
            </a:extLst>
          </p:cNvPr>
          <p:cNvSpPr txBox="1"/>
          <p:nvPr/>
        </p:nvSpPr>
        <p:spPr>
          <a:xfrm>
            <a:off x="503714" y="6317726"/>
            <a:ext cx="114876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Comscore</a:t>
            </a:r>
            <a:r>
              <a:rPr lang="en-US" sz="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at ARF OTT 2024,</a:t>
            </a: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Comscore Annual State of Streaming Report 2024, </a:t>
            </a:r>
            <a:r>
              <a:rPr lang="en-US" sz="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10/23/2024.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7EB2542A-1818-E92C-A6AD-5AF5A4E63EE6}"/>
              </a:ext>
            </a:extLst>
          </p:cNvPr>
          <p:cNvGraphicFramePr/>
          <p:nvPr/>
        </p:nvGraphicFramePr>
        <p:xfrm>
          <a:off x="146428" y="2209423"/>
          <a:ext cx="6031688" cy="3862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4D4BE153-24E5-D8C4-9970-BE8089C81882}"/>
              </a:ext>
            </a:extLst>
          </p:cNvPr>
          <p:cNvGraphicFramePr/>
          <p:nvPr/>
        </p:nvGraphicFramePr>
        <p:xfrm>
          <a:off x="6138793" y="2209423"/>
          <a:ext cx="6031688" cy="3862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04DE26F4-810B-9EFC-1D7A-2B2272686C83}"/>
              </a:ext>
            </a:extLst>
          </p:cNvPr>
          <p:cNvSpPr txBox="1"/>
          <p:nvPr/>
        </p:nvSpPr>
        <p:spPr>
          <a:xfrm>
            <a:off x="190472" y="2225085"/>
            <a:ext cx="594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August 2020</a:t>
            </a:r>
            <a:endParaRPr kumimoji="0" lang="en-US" sz="1400" b="0" i="0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DAD02F-3D33-5423-2AC2-7A9A3976731B}"/>
              </a:ext>
            </a:extLst>
          </p:cNvPr>
          <p:cNvSpPr txBox="1"/>
          <p:nvPr/>
        </p:nvSpPr>
        <p:spPr>
          <a:xfrm>
            <a:off x="6182837" y="2241809"/>
            <a:ext cx="594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August 2024</a:t>
            </a:r>
            <a:endParaRPr kumimoji="0" lang="en-US" sz="1400" b="0" i="0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DE73BE-774C-6DD3-EEB5-046DBDBF58E0}"/>
              </a:ext>
            </a:extLst>
          </p:cNvPr>
          <p:cNvSpPr txBox="1"/>
          <p:nvPr/>
        </p:nvSpPr>
        <p:spPr>
          <a:xfrm>
            <a:off x="503714" y="7025264"/>
            <a:ext cx="11487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Warner Bros. Discovery and Screen Engine / ASI at ARF OTT 2024,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Today’s Dynamic Media Landscape: Increase Viewing among Millennials, </a:t>
            </a:r>
            <a:r>
              <a:rPr kumimoji="0" lang="en-US" sz="700" b="0" i="1" u="none" strike="noStrike" kern="1200" cap="none" spc="0" normalizeH="0" baseline="0" noProof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GenZ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&amp; Gen Alpha, </a:t>
            </a:r>
            <a:r>
              <a:rPr lang="en-US" sz="70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10/23/2024. QSHAREOFTIMETV: What percentage of your time is spent watching the following types of TV series? Please enter a number next to each type below. *QAGREE: How much do you agree or disagree with the following statements? (Base: Millennials, Gen Z, Gen Alpha, 8–42yo).</a:t>
            </a:r>
            <a:endParaRPr kumimoji="0" lang="fr-FR" sz="7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617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18B911A-60BD-4AB8-9AA9-EEC1DB0A83A7}"/>
</file>

<file path=customXml/itemProps2.xml><?xml version="1.0" encoding="utf-8"?>
<ds:datastoreItem xmlns:ds="http://schemas.openxmlformats.org/officeDocument/2006/customXml" ds:itemID="{DCD9741E-E15A-4B84-B647-41675616681F}"/>
</file>

<file path=customXml/itemProps3.xml><?xml version="1.0" encoding="utf-8"?>
<ds:datastoreItem xmlns:ds="http://schemas.openxmlformats.org/officeDocument/2006/customXml" ds:itemID="{78EC264B-4918-4E2F-9849-8F80678A9E4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2024-12-13T19:21:11Z</dcterms:created>
  <dcterms:modified xsi:type="dcterms:W3CDTF">2024-12-13T19:21:21Z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