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59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60B9F5-7415-4BD8-A672-ADB32A24FFD3}" v="1" dt="2024-12-13T19:27:20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F860B9F5-7415-4BD8-A672-ADB32A24FFD3}"/>
    <pc:docChg chg="addSld delSld modSld">
      <pc:chgData name="Dylan Breger" userId="9b3da09f-10fe-42ec-9aa5-9fa2a3e9cc20" providerId="ADAL" clId="{F860B9F5-7415-4BD8-A672-ADB32A24FFD3}" dt="2024-12-13T19:27:25.181" v="2" actId="47"/>
      <pc:docMkLst>
        <pc:docMk/>
      </pc:docMkLst>
      <pc:sldChg chg="new del">
        <pc:chgData name="Dylan Breger" userId="9b3da09f-10fe-42ec-9aa5-9fa2a3e9cc20" providerId="ADAL" clId="{F860B9F5-7415-4BD8-A672-ADB32A24FFD3}" dt="2024-12-13T19:27:25.181" v="2" actId="47"/>
        <pc:sldMkLst>
          <pc:docMk/>
          <pc:sldMk cId="3472771948" sldId="256"/>
        </pc:sldMkLst>
      </pc:sldChg>
      <pc:sldChg chg="add">
        <pc:chgData name="Dylan Breger" userId="9b3da09f-10fe-42ec-9aa5-9fa2a3e9cc20" providerId="ADAL" clId="{F860B9F5-7415-4BD8-A672-ADB32A24FFD3}" dt="2024-12-13T19:27:20.085" v="1"/>
        <pc:sldMkLst>
          <pc:docMk/>
          <pc:sldMk cId="330634875" sldId="214737659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rgbClr val="1B146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ED3C8D"/>
              </a:solidFill>
              <a:ln w="9525">
                <a:solidFill>
                  <a:srgbClr val="1B146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Q4 '21</c:v>
                </c:pt>
                <c:pt idx="1">
                  <c:v>Q1 '22</c:v>
                </c:pt>
                <c:pt idx="2">
                  <c:v>Q2 '22</c:v>
                </c:pt>
                <c:pt idx="3">
                  <c:v>Q3 '22</c:v>
                </c:pt>
                <c:pt idx="4">
                  <c:v>Q4 '22</c:v>
                </c:pt>
                <c:pt idx="5">
                  <c:v>Q1 '23</c:v>
                </c:pt>
                <c:pt idx="6">
                  <c:v>Q2 '23</c:v>
                </c:pt>
                <c:pt idx="7">
                  <c:v>Q3 '23</c:v>
                </c:pt>
                <c:pt idx="8">
                  <c:v>Q4 '23</c:v>
                </c:pt>
                <c:pt idx="9">
                  <c:v>Q1 '24</c:v>
                </c:pt>
                <c:pt idx="10">
                  <c:v>Q2 '24</c:v>
                </c:pt>
              </c:strCache>
            </c:strRef>
          </c:cat>
          <c:val>
            <c:numRef>
              <c:f>Sheet1!$B$2:$B$12</c:f>
              <c:numCache>
                <c:formatCode>0.0</c:formatCode>
                <c:ptCount val="11"/>
                <c:pt idx="0">
                  <c:v>2.6</c:v>
                </c:pt>
                <c:pt idx="1">
                  <c:v>2.7</c:v>
                </c:pt>
                <c:pt idx="2">
                  <c:v>3.6</c:v>
                </c:pt>
                <c:pt idx="3">
                  <c:v>4.3</c:v>
                </c:pt>
                <c:pt idx="4">
                  <c:v>4.5</c:v>
                </c:pt>
                <c:pt idx="5">
                  <c:v>4.5</c:v>
                </c:pt>
                <c:pt idx="6">
                  <c:v>5.4</c:v>
                </c:pt>
                <c:pt idx="7">
                  <c:v>5.4</c:v>
                </c:pt>
                <c:pt idx="8">
                  <c:v>5.5</c:v>
                </c:pt>
                <c:pt idx="9">
                  <c:v>5.5</c:v>
                </c:pt>
                <c:pt idx="10">
                  <c:v>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B3-49C0-87B3-45F7E5F032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1070032"/>
        <c:axId val="1561070512"/>
      </c:lineChart>
      <c:catAx>
        <c:axId val="156107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561070512"/>
        <c:crosses val="autoZero"/>
        <c:auto val="1"/>
        <c:lblAlgn val="ctr"/>
        <c:lblOffset val="100"/>
        <c:noMultiLvlLbl val="0"/>
      </c:catAx>
      <c:valAx>
        <c:axId val="1561070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1B1464"/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561070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1B1464"/>
          </a:solidFill>
          <a:latin typeface="Helvetica" panose="020B0604020202020204" pitchFamily="34" charset="0"/>
          <a:cs typeface="Helvetica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316D9-B00C-73F4-A71C-544AC2F24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E9993-0844-F1B3-FA31-CBA711AEF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9A2AA-747F-EE7E-03CD-10A4E3614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493B-2847-4292-8177-689A0EC1A518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8476A-9312-4FB5-7C49-92B166D34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4B08F-CC2F-59D4-4AE1-9FA5D5A6B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800F-C8A9-4AAE-8F9F-F1C569D54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2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C2FCA-7D38-5169-C0B2-DEAA6B7C9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F0526B-1BEA-7060-3FBC-8658FBACB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66ABF-AFF5-0F11-886C-1E244EAF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493B-2847-4292-8177-689A0EC1A518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80FAF-B268-B4A9-B1BC-C228939FE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71BB3-5FA5-BE90-087C-3ED033772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800F-C8A9-4AAE-8F9F-F1C569D54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12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6E0E51-FE25-EA53-CED7-71C1843E05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3F705-28DC-F98E-2702-928F27DB0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7953B-AC67-2E26-FCA4-75C1EFDF0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493B-2847-4292-8177-689A0EC1A518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D691A-4E66-F73D-F823-0BA5ABFD6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7985A-054C-185F-7FD8-4D07ACFAD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800F-C8A9-4AAE-8F9F-F1C569D54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9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C2E62-4445-46B9-6A7E-86CE6B53E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82DC3-F732-B436-4D23-83A77B63B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5E5B9-F4CC-F2CF-DADF-72D21A87E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493B-2847-4292-8177-689A0EC1A518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B3F5B-6355-2930-6AD5-30936C910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1A07C-E954-4A65-26AB-269921FC4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800F-C8A9-4AAE-8F9F-F1C569D54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63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FEF3E-10FB-9088-EC97-84033B195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DC680D-27E6-1885-B2BE-6DA937567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253A0-790A-22EF-D341-D42EF3FC4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493B-2847-4292-8177-689A0EC1A518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D9C29-04AE-353C-E015-D749B9C18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4C089-C658-E8C4-5F4A-F62C0228B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800F-C8A9-4AAE-8F9F-F1C569D54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4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77416-2FE9-B551-9D26-389488E0D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F6925-6DE6-30FC-506C-6B6313E44D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0B432-411C-F821-3F2C-511BA6B28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94FBEA-D849-F846-E090-BCF746389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493B-2847-4292-8177-689A0EC1A518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8155D-E487-8AFB-7185-650C09EDC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6B8A-4A09-DC75-7E90-5AF78EC3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800F-C8A9-4AAE-8F9F-F1C569D54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93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E8CE-D6F0-042F-AC0E-08D965C34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07A762-F5EF-B9C9-5FF0-237AE1E6D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6A9CE1-711A-537B-B81D-B55B5950C8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CC8A3A-A142-5C1A-F416-28CB7C147C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E7CC78-B0E9-A001-260B-54D70192C0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902BC5-E65D-2E82-5C4C-02CFCC9E1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493B-2847-4292-8177-689A0EC1A518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4F916E-CD4B-8FF1-6A2C-66312BF3E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1E537C-A8A8-92A3-B54B-922734588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800F-C8A9-4AAE-8F9F-F1C569D54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1AFCF-9531-953F-2DAC-E12C78EDA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ADC75C-22CA-ABE0-A5AD-5CB43C0AA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493B-2847-4292-8177-689A0EC1A518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9A9D22-0644-429F-E1D2-DE192C266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30B3AB-9624-659A-89E0-D26C4A75F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800F-C8A9-4AAE-8F9F-F1C569D54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17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D7439C-1865-FC04-7F10-68F317DF4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493B-2847-4292-8177-689A0EC1A518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41FB9A-E622-4524-F6CE-00D72984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ECE94-5639-61A0-9C11-A6D10E83F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800F-C8A9-4AAE-8F9F-F1C569D54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8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F3D52-B704-DC7B-B797-78D9A1529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502EF-D009-93E5-4169-C39264ACA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7B51FC-1480-9F05-CF58-DCDFA12F2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C4642-26B8-98F8-823E-2AEF148CA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493B-2847-4292-8177-689A0EC1A518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063245-411F-44B7-1969-FA63CF41F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6C2A7-CF5F-B003-9778-CC15E7EA6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800F-C8A9-4AAE-8F9F-F1C569D54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50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21EA3-D6B5-65F5-A195-1677E55ED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336EF2-12F5-CFCA-00A2-97BCB0A93D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2A6895-5FC0-9A85-067C-83DB17F41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216990-03FF-9DFE-497D-DD641B331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493B-2847-4292-8177-689A0EC1A518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3FB3BC-22D9-D4D6-863A-3EA621744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0B222-53A4-A222-0297-BE0EAE47C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800F-C8A9-4AAE-8F9F-F1C569D54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81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AC145-7FDD-342E-1923-EBD4DC72A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72D2-D4C1-C5FC-7874-6565E4FCE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13305-3E7C-D01C-0273-5F8F6EE0D5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F5493B-2847-4292-8177-689A0EC1A518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28F58-3E5E-052E-1B67-5E779FF4A7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018A9-CDA7-F6D2-AA03-D22C08FFE2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A4800F-C8A9-4AAE-8F9F-F1C569D54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71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insights" TargetMode="External"/><Relationship Id="rId7" Type="http://schemas.openxmlformats.org/officeDocument/2006/relationships/hyperlink" Target="https://www.inscape.tv/resources/insights/2024/market-trends-report-q2-202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38E03F-AB31-6972-F9EC-CBE43F7111B5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CA360A-64B9-9E39-5867-B83F8FA4CAA1}"/>
              </a:ext>
            </a:extLst>
          </p:cNvPr>
          <p:cNvSpPr/>
          <p:nvPr/>
        </p:nvSpPr>
        <p:spPr>
          <a:xfrm>
            <a:off x="264696" y="374511"/>
            <a:ext cx="980323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The number of native apps being used on Smart TVs has leveled off over the last five quarters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C541B1-26BF-7DFD-A342-F73D7D57E5CD}"/>
              </a:ext>
            </a:extLst>
          </p:cNvPr>
          <p:cNvSpPr/>
          <p:nvPr/>
        </p:nvSpPr>
        <p:spPr>
          <a:xfrm>
            <a:off x="-3" y="-1"/>
            <a:ext cx="2159543" cy="276999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Smart TVs: # of Apps Used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C70173-9CA3-8BD8-A279-DDFB0C1BC07B}"/>
              </a:ext>
            </a:extLst>
          </p:cNvPr>
          <p:cNvSpPr txBox="1"/>
          <p:nvPr/>
        </p:nvSpPr>
        <p:spPr>
          <a:xfrm>
            <a:off x="0" y="170087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Average Number of Native Apps Used by Smart TVs that Streamed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3B7701-AAFC-ECC9-0601-BC340DF22E3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AA6C8EF-F58C-F23D-ABD4-EA305501AD85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E92FE9-EDDF-FFE5-1233-AA3FCA66BC5D}"/>
              </a:ext>
            </a:extLst>
          </p:cNvPr>
          <p:cNvSpPr txBox="1"/>
          <p:nvPr/>
        </p:nvSpPr>
        <p:spPr>
          <a:xfrm>
            <a:off x="10233660" y="26057"/>
            <a:ext cx="1996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streaming insights</a:t>
            </a:r>
          </a:p>
        </p:txBody>
      </p:sp>
      <p:pic>
        <p:nvPicPr>
          <p:cNvPr id="11" name="Picture 2">
            <a:hlinkClick r:id="rId4"/>
            <a:extLst>
              <a:ext uri="{FF2B5EF4-FFF2-40B4-BE49-F238E27FC236}">
                <a16:creationId xmlns:a16="http://schemas.microsoft.com/office/drawing/2014/main" id="{882649BC-B7F5-7333-42BF-6D6A528D05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ECC2268-064E-5C14-7F39-A8F7B9D38F89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EDE7CD-7202-C49F-2E98-7066E930C994}"/>
              </a:ext>
            </a:extLst>
          </p:cNvPr>
          <p:cNvSpPr txBox="1"/>
          <p:nvPr/>
        </p:nvSpPr>
        <p:spPr>
          <a:xfrm>
            <a:off x="503714" y="5990795"/>
            <a:ext cx="114876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Inscape,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TV Market Trends Report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Q2 2024. Base: Opted-in Inscape TVs with at least one minute of app viewing. Streaming includes viewership on vMVPDs. Gaming console viewing is not included in these calculations.</a:t>
            </a:r>
            <a:endParaRPr kumimoji="0" lang="fr-FR" sz="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4201EE58-F7B1-33CD-5709-F78D59930572}"/>
              </a:ext>
            </a:extLst>
          </p:cNvPr>
          <p:cNvGraphicFramePr/>
          <p:nvPr/>
        </p:nvGraphicFramePr>
        <p:xfrm>
          <a:off x="2032000" y="2360307"/>
          <a:ext cx="8128000" cy="3419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4BA50F0-6776-BE7B-7C2C-F7D62DE77D49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Inscape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34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0E7DC59-0C03-43A7-A182-3ED73FE778E6}"/>
</file>

<file path=customXml/itemProps2.xml><?xml version="1.0" encoding="utf-8"?>
<ds:datastoreItem xmlns:ds="http://schemas.openxmlformats.org/officeDocument/2006/customXml" ds:itemID="{BA53BB84-6E04-4BDD-842C-D8F4FB212A96}"/>
</file>

<file path=customXml/itemProps3.xml><?xml version="1.0" encoding="utf-8"?>
<ds:datastoreItem xmlns:ds="http://schemas.openxmlformats.org/officeDocument/2006/customXml" ds:itemID="{586E2F9E-11E3-4601-AAF8-E776DFEF84D9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2024-12-13T19:21:11Z</dcterms:created>
  <dcterms:modified xsi:type="dcterms:W3CDTF">2024-12-13T19:27:29Z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