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14737659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FC9FBA-E8B9-4266-83FE-27FADD932FC6}" v="1" dt="2024-12-13T19:27:03.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 d="100"/>
          <a:sy n="11" d="100"/>
        </p:scale>
        <p:origin x="902" y="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openxmlformats.org/officeDocument/2006/relationships/customXml" Target="../customXml/item3.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viewProps" Target="view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ylan Breger" userId="9b3da09f-10fe-42ec-9aa5-9fa2a3e9cc20" providerId="ADAL" clId="{BEFC9FBA-E8B9-4266-83FE-27FADD932FC6}"/>
    <pc:docChg chg="addSld modSld">
      <pc:chgData name="Dylan Breger" userId="9b3da09f-10fe-42ec-9aa5-9fa2a3e9cc20" providerId="ADAL" clId="{BEFC9FBA-E8B9-4266-83FE-27FADD932FC6}" dt="2024-12-13T19:27:03.622" v="0"/>
      <pc:docMkLst>
        <pc:docMk/>
      </pc:docMkLst>
      <pc:sldChg chg="add">
        <pc:chgData name="Dylan Breger" userId="9b3da09f-10fe-42ec-9aa5-9fa2a3e9cc20" providerId="ADAL" clId="{BEFC9FBA-E8B9-4266-83FE-27FADD932FC6}" dt="2024-12-13T19:27:03.622" v="0"/>
        <pc:sldMkLst>
          <pc:docMk/>
          <pc:sldMk cId="3138188000" sldId="214737659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Only Streaming</c:v>
                </c:pt>
              </c:strCache>
            </c:strRef>
          </c:tx>
          <c:spPr>
            <a:solidFill>
              <a:srgbClr val="1B1464"/>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200" b="1" i="0" u="none" strike="noStrike" kern="1200" baseline="0">
                    <a:solidFill>
                      <a:schemeClr val="bg1"/>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Q4 '21</c:v>
                </c:pt>
                <c:pt idx="1">
                  <c:v>Q1 '22</c:v>
                </c:pt>
                <c:pt idx="2">
                  <c:v>Q2 '22</c:v>
                </c:pt>
                <c:pt idx="3">
                  <c:v>Q3 '22</c:v>
                </c:pt>
                <c:pt idx="4">
                  <c:v>Q4 '22</c:v>
                </c:pt>
                <c:pt idx="5">
                  <c:v>Q1 '23</c:v>
                </c:pt>
                <c:pt idx="6">
                  <c:v>Q2 '23</c:v>
                </c:pt>
                <c:pt idx="7">
                  <c:v>Q3 '23</c:v>
                </c:pt>
                <c:pt idx="8">
                  <c:v>Q4 '23</c:v>
                </c:pt>
                <c:pt idx="9">
                  <c:v>Q1 '24</c:v>
                </c:pt>
                <c:pt idx="10">
                  <c:v>Q2 '24</c:v>
                </c:pt>
              </c:strCache>
            </c:strRef>
          </c:cat>
          <c:val>
            <c:numRef>
              <c:f>Sheet1!$B$2:$B$12</c:f>
              <c:numCache>
                <c:formatCode>0%</c:formatCode>
                <c:ptCount val="11"/>
                <c:pt idx="0">
                  <c:v>0.45</c:v>
                </c:pt>
                <c:pt idx="1">
                  <c:v>0.46</c:v>
                </c:pt>
                <c:pt idx="2">
                  <c:v>0.5</c:v>
                </c:pt>
                <c:pt idx="3">
                  <c:v>0.51</c:v>
                </c:pt>
                <c:pt idx="4">
                  <c:v>0.49</c:v>
                </c:pt>
                <c:pt idx="5">
                  <c:v>0.51</c:v>
                </c:pt>
                <c:pt idx="6">
                  <c:v>0.53</c:v>
                </c:pt>
                <c:pt idx="7">
                  <c:v>0.54</c:v>
                </c:pt>
                <c:pt idx="8">
                  <c:v>0.55000000000000004</c:v>
                </c:pt>
                <c:pt idx="9">
                  <c:v>0.57999999999999996</c:v>
                </c:pt>
                <c:pt idx="10">
                  <c:v>0.6</c:v>
                </c:pt>
              </c:numCache>
            </c:numRef>
          </c:val>
          <c:extLst>
            <c:ext xmlns:c16="http://schemas.microsoft.com/office/drawing/2014/chart" uri="{C3380CC4-5D6E-409C-BE32-E72D297353CC}">
              <c16:uniqueId val="{00000000-57B1-4406-B373-4066704BBF8F}"/>
            </c:ext>
          </c:extLst>
        </c:ser>
        <c:ser>
          <c:idx val="1"/>
          <c:order val="1"/>
          <c:tx>
            <c:strRef>
              <c:f>Sheet1!$C$1</c:f>
              <c:strCache>
                <c:ptCount val="1"/>
                <c:pt idx="0">
                  <c:v>Streaming &amp; Cable / Satellite / OTA</c:v>
                </c:pt>
              </c:strCache>
            </c:strRef>
          </c:tx>
          <c:spPr>
            <a:solidFill>
              <a:srgbClr val="00BF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Q4 '21</c:v>
                </c:pt>
                <c:pt idx="1">
                  <c:v>Q1 '22</c:v>
                </c:pt>
                <c:pt idx="2">
                  <c:v>Q2 '22</c:v>
                </c:pt>
                <c:pt idx="3">
                  <c:v>Q3 '22</c:v>
                </c:pt>
                <c:pt idx="4">
                  <c:v>Q4 '22</c:v>
                </c:pt>
                <c:pt idx="5">
                  <c:v>Q1 '23</c:v>
                </c:pt>
                <c:pt idx="6">
                  <c:v>Q2 '23</c:v>
                </c:pt>
                <c:pt idx="7">
                  <c:v>Q3 '23</c:v>
                </c:pt>
                <c:pt idx="8">
                  <c:v>Q4 '23</c:v>
                </c:pt>
                <c:pt idx="9">
                  <c:v>Q1 '24</c:v>
                </c:pt>
                <c:pt idx="10">
                  <c:v>Q2 '24</c:v>
                </c:pt>
              </c:strCache>
            </c:strRef>
          </c:cat>
          <c:val>
            <c:numRef>
              <c:f>Sheet1!$C$2:$C$12</c:f>
              <c:numCache>
                <c:formatCode>0%</c:formatCode>
                <c:ptCount val="11"/>
                <c:pt idx="0">
                  <c:v>0.46</c:v>
                </c:pt>
                <c:pt idx="1">
                  <c:v>0.46</c:v>
                </c:pt>
                <c:pt idx="2">
                  <c:v>0.42</c:v>
                </c:pt>
                <c:pt idx="3">
                  <c:v>0.43</c:v>
                </c:pt>
                <c:pt idx="4">
                  <c:v>0.45</c:v>
                </c:pt>
                <c:pt idx="5">
                  <c:v>0.43</c:v>
                </c:pt>
                <c:pt idx="6">
                  <c:v>0.42</c:v>
                </c:pt>
                <c:pt idx="7">
                  <c:v>0.41</c:v>
                </c:pt>
                <c:pt idx="8">
                  <c:v>0.4</c:v>
                </c:pt>
                <c:pt idx="9">
                  <c:v>0.38</c:v>
                </c:pt>
                <c:pt idx="10">
                  <c:v>0.36</c:v>
                </c:pt>
              </c:numCache>
            </c:numRef>
          </c:val>
          <c:extLst>
            <c:ext xmlns:c16="http://schemas.microsoft.com/office/drawing/2014/chart" uri="{C3380CC4-5D6E-409C-BE32-E72D297353CC}">
              <c16:uniqueId val="{00000001-57B1-4406-B373-4066704BBF8F}"/>
            </c:ext>
          </c:extLst>
        </c:ser>
        <c:ser>
          <c:idx val="2"/>
          <c:order val="2"/>
          <c:tx>
            <c:strRef>
              <c:f>Sheet1!$D$1</c:f>
              <c:strCache>
                <c:ptCount val="1"/>
                <c:pt idx="0">
                  <c:v>Only Cable / Satellite / OTA</c:v>
                </c:pt>
              </c:strCache>
            </c:strRef>
          </c:tx>
          <c:spPr>
            <a:solidFill>
              <a:srgbClr val="ED3C8D"/>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200" b="1" i="0" u="none" strike="noStrike" kern="1200" baseline="0">
                    <a:solidFill>
                      <a:schemeClr val="bg1"/>
                    </a:solidFill>
                    <a:latin typeface="Helvetica" panose="020B0403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Q4 '21</c:v>
                </c:pt>
                <c:pt idx="1">
                  <c:v>Q1 '22</c:v>
                </c:pt>
                <c:pt idx="2">
                  <c:v>Q2 '22</c:v>
                </c:pt>
                <c:pt idx="3">
                  <c:v>Q3 '22</c:v>
                </c:pt>
                <c:pt idx="4">
                  <c:v>Q4 '22</c:v>
                </c:pt>
                <c:pt idx="5">
                  <c:v>Q1 '23</c:v>
                </c:pt>
                <c:pt idx="6">
                  <c:v>Q2 '23</c:v>
                </c:pt>
                <c:pt idx="7">
                  <c:v>Q3 '23</c:v>
                </c:pt>
                <c:pt idx="8">
                  <c:v>Q4 '23</c:v>
                </c:pt>
                <c:pt idx="9">
                  <c:v>Q1 '24</c:v>
                </c:pt>
                <c:pt idx="10">
                  <c:v>Q2 '24</c:v>
                </c:pt>
              </c:strCache>
            </c:strRef>
          </c:cat>
          <c:val>
            <c:numRef>
              <c:f>Sheet1!$D$2:$D$12</c:f>
              <c:numCache>
                <c:formatCode>0%</c:formatCode>
                <c:ptCount val="11"/>
                <c:pt idx="0">
                  <c:v>0.09</c:v>
                </c:pt>
                <c:pt idx="1">
                  <c:v>0.08</c:v>
                </c:pt>
                <c:pt idx="2">
                  <c:v>0.08</c:v>
                </c:pt>
                <c:pt idx="3">
                  <c:v>0.06</c:v>
                </c:pt>
                <c:pt idx="4">
                  <c:v>0.06</c:v>
                </c:pt>
                <c:pt idx="5">
                  <c:v>0.06</c:v>
                </c:pt>
                <c:pt idx="6">
                  <c:v>0.06</c:v>
                </c:pt>
                <c:pt idx="7">
                  <c:v>0.05</c:v>
                </c:pt>
                <c:pt idx="8">
                  <c:v>0.05</c:v>
                </c:pt>
                <c:pt idx="9">
                  <c:v>0.05</c:v>
                </c:pt>
                <c:pt idx="10">
                  <c:v>0.04</c:v>
                </c:pt>
              </c:numCache>
            </c:numRef>
          </c:val>
          <c:extLst>
            <c:ext xmlns:c16="http://schemas.microsoft.com/office/drawing/2014/chart" uri="{C3380CC4-5D6E-409C-BE32-E72D297353CC}">
              <c16:uniqueId val="{00000002-57B1-4406-B373-4066704BBF8F}"/>
            </c:ext>
          </c:extLst>
        </c:ser>
        <c:dLbls>
          <c:showLegendKey val="0"/>
          <c:showVal val="0"/>
          <c:showCatName val="0"/>
          <c:showSerName val="0"/>
          <c:showPercent val="0"/>
          <c:showBubbleSize val="0"/>
        </c:dLbls>
        <c:gapWidth val="97"/>
        <c:overlap val="100"/>
        <c:axId val="1438853855"/>
        <c:axId val="1438854335"/>
      </c:barChart>
      <c:catAx>
        <c:axId val="1438853855"/>
        <c:scaling>
          <c:orientation val="minMax"/>
        </c:scaling>
        <c:delete val="0"/>
        <c:axPos val="b"/>
        <c:numFmt formatCode="General" sourceLinked="1"/>
        <c:majorTickMark val="none"/>
        <c:minorTickMark val="none"/>
        <c:tickLblPos val="nextTo"/>
        <c:spPr>
          <a:noFill/>
          <a:ln w="9525" cap="flat" cmpd="sng" algn="ctr">
            <a:solidFill>
              <a:srgbClr val="1B1464"/>
            </a:solidFill>
            <a:round/>
          </a:ln>
          <a:effectLst/>
        </c:spPr>
        <c:txPr>
          <a:bodyPr rot="-60000000" spcFirstLastPara="1" vertOverflow="ellipsis" vert="horz" wrap="square" anchor="ctr" anchorCtr="1"/>
          <a:lstStyle/>
          <a:p>
            <a:pPr>
              <a:defRPr sz="1197" b="0" i="0" u="none" strike="noStrike" kern="1200" baseline="0">
                <a:solidFill>
                  <a:srgbClr val="1B1464"/>
                </a:solidFill>
                <a:latin typeface="Helvetica" panose="020B0403020202020204" pitchFamily="34" charset="0"/>
                <a:ea typeface="+mn-ea"/>
                <a:cs typeface="+mn-cs"/>
              </a:defRPr>
            </a:pPr>
            <a:endParaRPr lang="en-US"/>
          </a:p>
        </c:txPr>
        <c:crossAx val="1438854335"/>
        <c:crosses val="autoZero"/>
        <c:auto val="1"/>
        <c:lblAlgn val="ctr"/>
        <c:lblOffset val="100"/>
        <c:noMultiLvlLbl val="0"/>
      </c:catAx>
      <c:valAx>
        <c:axId val="1438854335"/>
        <c:scaling>
          <c:orientation val="minMax"/>
        </c:scaling>
        <c:delete val="1"/>
        <c:axPos val="l"/>
        <c:numFmt formatCode="0%" sourceLinked="1"/>
        <c:majorTickMark val="none"/>
        <c:minorTickMark val="none"/>
        <c:tickLblPos val="nextTo"/>
        <c:crossAx val="1438853855"/>
        <c:crosses val="autoZero"/>
        <c:crossBetween val="between"/>
      </c:valAx>
      <c:spPr>
        <a:noFill/>
        <a:ln>
          <a:noFill/>
        </a:ln>
        <a:effectLst/>
      </c:spPr>
    </c:plotArea>
    <c:legend>
      <c:legendPos val="t"/>
      <c:layout>
        <c:manualLayout>
          <c:xMode val="edge"/>
          <c:yMode val="edge"/>
          <c:x val="0.13355142512945062"/>
          <c:y val="2.3205042742044279E-2"/>
          <c:w val="0.73945222200563687"/>
          <c:h val="8.9079956598652338E-2"/>
        </c:manualLayout>
      </c:layout>
      <c:overlay val="0"/>
      <c:spPr>
        <a:noFill/>
        <a:ln>
          <a:noFill/>
        </a:ln>
        <a:effectLst/>
      </c:spPr>
      <c:txPr>
        <a:bodyPr rot="0" spcFirstLastPara="1" vertOverflow="ellipsis" vert="horz" wrap="square" anchor="ctr" anchorCtr="1"/>
        <a:lstStyle/>
        <a:p>
          <a:pPr>
            <a:defRPr sz="1400" b="0" i="0" u="none" strike="noStrike" kern="1200" baseline="0">
              <a:solidFill>
                <a:srgbClr val="1B1464"/>
              </a:solidFill>
              <a:latin typeface="Helvetica" panose="020B0403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1B1464"/>
          </a:solidFill>
          <a:latin typeface="Helvetica" panose="020B0403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F25D7-9C87-7F6E-6DAD-D5FA318E19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277CAC-D44F-F043-CA80-E698EC45C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FF15F7-F471-E234-B40F-8D0FB393016E}"/>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5" name="Footer Placeholder 4">
            <a:extLst>
              <a:ext uri="{FF2B5EF4-FFF2-40B4-BE49-F238E27FC236}">
                <a16:creationId xmlns:a16="http://schemas.microsoft.com/office/drawing/2014/main" id="{114099B6-25BB-ED34-0512-E005F7E012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F69B8C-FCDF-831A-DA96-E726B362252C}"/>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707986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5475C-E0FC-ACBF-1E22-E4DE17E209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F9AC58-BFEA-E97C-11BF-62ADA0E5B1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D06C7D-F989-A2E5-F014-172161E1A2B4}"/>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5" name="Footer Placeholder 4">
            <a:extLst>
              <a:ext uri="{FF2B5EF4-FFF2-40B4-BE49-F238E27FC236}">
                <a16:creationId xmlns:a16="http://schemas.microsoft.com/office/drawing/2014/main" id="{AD19BF0A-DBF5-FCDF-AEAC-E8804EEBCD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469642-5D15-1C75-423E-8B75DB118407}"/>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1058218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5707B8-4CCE-650D-242D-43C08C847D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3DB550-0A5E-3B5F-1171-9F436FD842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A352ED-F568-3FF3-7535-154DC7314C6A}"/>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5" name="Footer Placeholder 4">
            <a:extLst>
              <a:ext uri="{FF2B5EF4-FFF2-40B4-BE49-F238E27FC236}">
                <a16:creationId xmlns:a16="http://schemas.microsoft.com/office/drawing/2014/main" id="{9A5AE51A-F069-92E1-1B64-AD1EB06FF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A20487-487E-7117-7B39-6412FF6AA2E3}"/>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4057643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BD318-6776-641D-4CF0-C308AB929A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4CECC-82ED-79AA-6925-D0611AB9B0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D7CD62-A5D4-2070-E49A-7B9A2C84A6E3}"/>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5" name="Footer Placeholder 4">
            <a:extLst>
              <a:ext uri="{FF2B5EF4-FFF2-40B4-BE49-F238E27FC236}">
                <a16:creationId xmlns:a16="http://schemas.microsoft.com/office/drawing/2014/main" id="{C9C242AD-B5B6-2DFD-9492-07897767FB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58169-AE14-2DF8-C1EA-BB84C6874828}"/>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1399227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5B6E5-A923-0512-02AC-944CB06574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2536C-FCE9-5157-0107-27F524A3C84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08F0DC-8DB0-33FB-F76C-FC9C07292729}"/>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5" name="Footer Placeholder 4">
            <a:extLst>
              <a:ext uri="{FF2B5EF4-FFF2-40B4-BE49-F238E27FC236}">
                <a16:creationId xmlns:a16="http://schemas.microsoft.com/office/drawing/2014/main" id="{B22CFF7F-3353-903A-63D3-5077740CD2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901B08-4F43-5E9C-54FC-63A3D596EA2D}"/>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3314941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DF25-2CEC-7774-33B3-13F927625F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59FA9C-D4FC-56FF-4FF4-A98C114EDE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DB2643-8556-3A5C-CFDE-FECB375C0C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ABD4BA-BB6B-3EA4-2224-604D08608032}"/>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6" name="Footer Placeholder 5">
            <a:extLst>
              <a:ext uri="{FF2B5EF4-FFF2-40B4-BE49-F238E27FC236}">
                <a16:creationId xmlns:a16="http://schemas.microsoft.com/office/drawing/2014/main" id="{E6B348FC-1541-4965-8DE9-23A0398613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D405D-8638-D78E-5BEB-56B116C3712D}"/>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1748947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7121F-59E3-2720-B494-88AEC2ECB3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88431E-76EF-8A36-3426-7B9A90DF88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CA4EF5-BBCE-5F87-37E8-D3C97DDF79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85DBA6-5F40-CE42-8774-FCBD36C4B9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EF5C3D-2873-FDA2-8C8C-518F13C562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01867F-3387-845F-71E3-A76AE2D08211}"/>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8" name="Footer Placeholder 7">
            <a:extLst>
              <a:ext uri="{FF2B5EF4-FFF2-40B4-BE49-F238E27FC236}">
                <a16:creationId xmlns:a16="http://schemas.microsoft.com/office/drawing/2014/main" id="{210DF095-71D4-8151-7F43-D046994946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355E2A-785D-8688-B043-6EF4F5485764}"/>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1343231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B53E3-BA91-241B-C58E-795E0C473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29D907-E508-65C5-DFA7-53C44C8C86BE}"/>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4" name="Footer Placeholder 3">
            <a:extLst>
              <a:ext uri="{FF2B5EF4-FFF2-40B4-BE49-F238E27FC236}">
                <a16:creationId xmlns:a16="http://schemas.microsoft.com/office/drawing/2014/main" id="{145D58F8-F39B-5400-85A2-C96DC2E66F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A0E443-D9B5-590A-202B-471301E8770A}"/>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57030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578E4E-06A2-0DB6-FF1B-306873E2EDC3}"/>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3" name="Footer Placeholder 2">
            <a:extLst>
              <a:ext uri="{FF2B5EF4-FFF2-40B4-BE49-F238E27FC236}">
                <a16:creationId xmlns:a16="http://schemas.microsoft.com/office/drawing/2014/main" id="{53C33CEA-18D4-66A0-5C39-5C252A4722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1CC8FA-EE28-7FD8-6103-3B79A3A8D559}"/>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64076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FBDD9-2D8E-2660-3613-B052D5970E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234A6D-38C1-69CE-1222-5E4ADA51B4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9D7DF7-D429-EFFE-155F-A0054A3EE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73DCBD-6E3D-CE07-FA15-A052E10086D9}"/>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6" name="Footer Placeholder 5">
            <a:extLst>
              <a:ext uri="{FF2B5EF4-FFF2-40B4-BE49-F238E27FC236}">
                <a16:creationId xmlns:a16="http://schemas.microsoft.com/office/drawing/2014/main" id="{A45EDB21-6B68-74E2-258B-C42C5AC12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C81A98-0265-6A07-77DE-EC56D3F25D74}"/>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425511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86BF4-37FA-D582-7B91-8585F24C7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95B30F-2F4B-27D7-77E4-7793FA364A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7570EE-E702-CA84-4ED4-B49CE0347B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72DAD4-8E26-241A-4616-8A6F96449EB4}"/>
              </a:ext>
            </a:extLst>
          </p:cNvPr>
          <p:cNvSpPr>
            <a:spLocks noGrp="1"/>
          </p:cNvSpPr>
          <p:nvPr>
            <p:ph type="dt" sz="half" idx="10"/>
          </p:nvPr>
        </p:nvSpPr>
        <p:spPr/>
        <p:txBody>
          <a:bodyPr/>
          <a:lstStyle/>
          <a:p>
            <a:fld id="{67A4BEF7-548A-48EB-8DE4-9097E8105637}" type="datetimeFigureOut">
              <a:rPr lang="en-US" smtClean="0"/>
              <a:t>12/13/2024</a:t>
            </a:fld>
            <a:endParaRPr lang="en-US"/>
          </a:p>
        </p:txBody>
      </p:sp>
      <p:sp>
        <p:nvSpPr>
          <p:cNvPr id="6" name="Footer Placeholder 5">
            <a:extLst>
              <a:ext uri="{FF2B5EF4-FFF2-40B4-BE49-F238E27FC236}">
                <a16:creationId xmlns:a16="http://schemas.microsoft.com/office/drawing/2014/main" id="{7FAF5447-FE5C-912E-442E-251D79F287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8C59AA-2ADC-E819-B65B-49986D912B04}"/>
              </a:ext>
            </a:extLst>
          </p:cNvPr>
          <p:cNvSpPr>
            <a:spLocks noGrp="1"/>
          </p:cNvSpPr>
          <p:nvPr>
            <p:ph type="sldNum" sz="quarter" idx="12"/>
          </p:nvPr>
        </p:nvSpPr>
        <p:spPr/>
        <p:txBody>
          <a:bodyPr/>
          <a:lstStyle/>
          <a:p>
            <a:fld id="{F1E6E4B0-02DD-46A8-ABEE-43AD6636FC15}" type="slidenum">
              <a:rPr lang="en-US" smtClean="0"/>
              <a:t>‹#›</a:t>
            </a:fld>
            <a:endParaRPr lang="en-US"/>
          </a:p>
        </p:txBody>
      </p:sp>
    </p:spTree>
    <p:extLst>
      <p:ext uri="{BB962C8B-B14F-4D97-AF65-F5344CB8AC3E}">
        <p14:creationId xmlns:p14="http://schemas.microsoft.com/office/powerpoint/2010/main" val="131648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12B305-A220-4E7E-BEE1-52DFC5EF90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EAA13F2-C4C9-0500-D592-B15E4740EC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DA54D6-593D-4B97-C533-388D8DF119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7A4BEF7-548A-48EB-8DE4-9097E8105637}" type="datetimeFigureOut">
              <a:rPr lang="en-US" smtClean="0"/>
              <a:t>12/13/2024</a:t>
            </a:fld>
            <a:endParaRPr lang="en-US"/>
          </a:p>
        </p:txBody>
      </p:sp>
      <p:sp>
        <p:nvSpPr>
          <p:cNvPr id="5" name="Footer Placeholder 4">
            <a:extLst>
              <a:ext uri="{FF2B5EF4-FFF2-40B4-BE49-F238E27FC236}">
                <a16:creationId xmlns:a16="http://schemas.microsoft.com/office/drawing/2014/main" id="{49E0AB72-2AFA-CF74-4785-8BFC197DE0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73C2495-EA27-D39E-AAED-3CFB8655A6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1E6E4B0-02DD-46A8-ABEE-43AD6636FC15}" type="slidenum">
              <a:rPr lang="en-US" smtClean="0"/>
              <a:t>‹#›</a:t>
            </a:fld>
            <a:endParaRPr lang="en-US"/>
          </a:p>
        </p:txBody>
      </p:sp>
    </p:spTree>
    <p:extLst>
      <p:ext uri="{BB962C8B-B14F-4D97-AF65-F5344CB8AC3E}">
        <p14:creationId xmlns:p14="http://schemas.microsoft.com/office/powerpoint/2010/main" val="1598721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hevab.com/insights" TargetMode="External"/><Relationship Id="rId7"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inscape.tv/resources/insights/2024/market-trends-report-q2-2024" TargetMode="External"/><Relationship Id="rId5" Type="http://schemas.openxmlformats.org/officeDocument/2006/relationships/image" Target="../media/image2.png"/><Relationship Id="rId4" Type="http://schemas.openxmlformats.org/officeDocument/2006/relationships/hyperlink" Target="https://thevab.com/sign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5E78D4E-CD08-4AAC-F876-C976E98829A0}"/>
              </a:ext>
            </a:extLst>
          </p:cNvPr>
          <p:cNvSpPr/>
          <p:nvPr/>
        </p:nvSpPr>
        <p:spPr>
          <a:xfrm>
            <a:off x="0" y="1685013"/>
            <a:ext cx="12192000" cy="5172987"/>
          </a:xfrm>
          <a:prstGeom prst="rect">
            <a:avLst/>
          </a:prstGeom>
          <a:solidFill>
            <a:srgbClr val="E2E8F1"/>
          </a:solidFill>
          <a:ln>
            <a:solidFill>
              <a:srgbClr val="E2E8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E6FBADD0-1648-41F3-F99E-3725637C27FC}"/>
              </a:ext>
            </a:extLst>
          </p:cNvPr>
          <p:cNvSpPr/>
          <p:nvPr/>
        </p:nvSpPr>
        <p:spPr>
          <a:xfrm>
            <a:off x="260328" y="521763"/>
            <a:ext cx="9803230" cy="8925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a:ln>
                  <a:noFill/>
                </a:ln>
                <a:solidFill>
                  <a:srgbClr val="1B1464"/>
                </a:solidFill>
                <a:effectLst/>
                <a:uLnTx/>
                <a:uFillTx/>
                <a:latin typeface="Helvetica" pitchFamily="2" charset="0"/>
                <a:ea typeface="+mn-ea"/>
                <a:cs typeface="+mn-cs"/>
              </a:rPr>
              <a:t>Streaming-only has become the primary way for content to be viewed in the majority of Smart TV households</a:t>
            </a:r>
          </a:p>
        </p:txBody>
      </p:sp>
      <p:sp>
        <p:nvSpPr>
          <p:cNvPr id="6" name="Rectangle 5">
            <a:extLst>
              <a:ext uri="{FF2B5EF4-FFF2-40B4-BE49-F238E27FC236}">
                <a16:creationId xmlns:a16="http://schemas.microsoft.com/office/drawing/2014/main" id="{84203721-61E5-47DB-471C-963C13624338}"/>
              </a:ext>
            </a:extLst>
          </p:cNvPr>
          <p:cNvSpPr/>
          <p:nvPr/>
        </p:nvSpPr>
        <p:spPr>
          <a:xfrm>
            <a:off x="0" y="0"/>
            <a:ext cx="2723746" cy="276998"/>
          </a:xfrm>
          <a:prstGeom prst="rect">
            <a:avLst/>
          </a:prstGeom>
          <a:solidFill>
            <a:srgbClr val="1B14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lang="en-US" sz="1200" dirty="0">
                <a:solidFill>
                  <a:prstClr val="white"/>
                </a:solidFill>
                <a:latin typeface="Helvetica" panose="020B0604020202020204" pitchFamily="34" charset="0"/>
                <a:cs typeface="Helvetica" panose="020B0604020202020204" pitchFamily="34" charset="0"/>
              </a:rPr>
              <a:t>Smart TVs: Viewing Share by Type</a:t>
            </a:r>
            <a:endParaRPr kumimoji="0" lang="en-US" sz="1200" b="0" i="0" u="none" strike="noStrike" kern="1200" cap="none" spc="0" normalizeH="0" baseline="0" noProof="0" dirty="0">
              <a:ln>
                <a:noFill/>
              </a:ln>
              <a:solidFill>
                <a:prstClr val="white"/>
              </a:solidFill>
              <a:effectLst/>
              <a:uLnTx/>
              <a:uFillTx/>
              <a:latin typeface="Helvetica" panose="020B0604020202020204" pitchFamily="34" charset="0"/>
              <a:ea typeface="+mn-ea"/>
              <a:cs typeface="Helvetica" panose="020B0604020202020204" pitchFamily="34" charset="0"/>
            </a:endParaRPr>
          </a:p>
        </p:txBody>
      </p:sp>
      <p:sp>
        <p:nvSpPr>
          <p:cNvPr id="7" name="TextBox 6">
            <a:extLst>
              <a:ext uri="{FF2B5EF4-FFF2-40B4-BE49-F238E27FC236}">
                <a16:creationId xmlns:a16="http://schemas.microsoft.com/office/drawing/2014/main" id="{E6E612A4-54E9-9C9D-D058-6849C709C69A}"/>
              </a:ext>
            </a:extLst>
          </p:cNvPr>
          <p:cNvSpPr txBox="1"/>
          <p:nvPr/>
        </p:nvSpPr>
        <p:spPr>
          <a:xfrm>
            <a:off x="0" y="2005674"/>
            <a:ext cx="12192000"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a:ln>
                  <a:noFill/>
                </a:ln>
                <a:solidFill>
                  <a:srgbClr val="1B1464"/>
                </a:solidFill>
                <a:effectLst/>
                <a:uLnTx/>
                <a:uFillTx/>
                <a:latin typeface="Helvetica" panose="020B0403020202020204" pitchFamily="34" charset="0"/>
                <a:ea typeface="+mn-ea"/>
                <a:cs typeface="+mn-cs"/>
              </a:rPr>
              <a:t>% of Smart TVs: Streaming vs. Cable / Satellite / OTA</a:t>
            </a:r>
            <a:endParaRPr kumimoji="0" lang="en-US" sz="14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pic>
        <p:nvPicPr>
          <p:cNvPr id="8" name="Picture 7">
            <a:extLst>
              <a:ext uri="{FF2B5EF4-FFF2-40B4-BE49-F238E27FC236}">
                <a16:creationId xmlns:a16="http://schemas.microsoft.com/office/drawing/2014/main" id="{FFE48BFE-A0BB-93F7-AA2C-9D64EC0E8750}"/>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r="-1"/>
          <a:stretch/>
        </p:blipFill>
        <p:spPr>
          <a:xfrm>
            <a:off x="483207" y="6519043"/>
            <a:ext cx="11708793" cy="350107"/>
          </a:xfrm>
          <a:prstGeom prst="rect">
            <a:avLst/>
          </a:prstGeom>
        </p:spPr>
      </p:pic>
      <p:sp>
        <p:nvSpPr>
          <p:cNvPr id="9" name="Rectangle 8">
            <a:extLst>
              <a:ext uri="{FF2B5EF4-FFF2-40B4-BE49-F238E27FC236}">
                <a16:creationId xmlns:a16="http://schemas.microsoft.com/office/drawing/2014/main" id="{1785A198-122D-5521-1982-5351DC0F3E8F}"/>
              </a:ext>
            </a:extLst>
          </p:cNvPr>
          <p:cNvSpPr/>
          <p:nvPr/>
        </p:nvSpPr>
        <p:spPr>
          <a:xfrm>
            <a:off x="483207" y="6533170"/>
            <a:ext cx="11687274"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sng" strike="noStrike" kern="1200" cap="none" spc="150" normalizeH="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hlinkClick r:id="rId3">
                  <a:extLst>
                    <a:ext uri="{A12FA001-AC4F-418D-AE19-62706E023703}">
                      <ahyp:hlinkClr xmlns:ahyp="http://schemas.microsoft.com/office/drawing/2018/hyperlinkcolor" val="tx"/>
                    </a:ext>
                  </a:extLst>
                </a:hlinkClick>
              </a:rPr>
              <a:t>theVAB.com/insights</a:t>
            </a:r>
            <a:endParaRPr kumimoji="0" lang="en-US" b="1" i="0" u="sng" strike="noStrike" kern="1200" cap="none" spc="150" normalizeH="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endParaRPr>
          </a:p>
        </p:txBody>
      </p:sp>
      <p:sp>
        <p:nvSpPr>
          <p:cNvPr id="19" name="TextBox 18">
            <a:extLst>
              <a:ext uri="{FF2B5EF4-FFF2-40B4-BE49-F238E27FC236}">
                <a16:creationId xmlns:a16="http://schemas.microsoft.com/office/drawing/2014/main" id="{0D1D5B5E-9877-C7EF-7459-721637771324}"/>
              </a:ext>
            </a:extLst>
          </p:cNvPr>
          <p:cNvSpPr txBox="1"/>
          <p:nvPr/>
        </p:nvSpPr>
        <p:spPr>
          <a:xfrm>
            <a:off x="10233660" y="26057"/>
            <a:ext cx="199644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ED3C8D"/>
                </a:solidFill>
                <a:effectLst/>
                <a:uLnTx/>
                <a:uFillTx/>
                <a:latin typeface="Helvetica" panose="020B0604020202020204" pitchFamily="34" charset="0"/>
                <a:ea typeface="+mn-ea"/>
                <a:cs typeface="Helvetica" panose="020B0604020202020204" pitchFamily="34" charset="0"/>
              </a:rPr>
              <a:t>Scan or click to access more streaming insights</a:t>
            </a:r>
          </a:p>
        </p:txBody>
      </p:sp>
      <p:pic>
        <p:nvPicPr>
          <p:cNvPr id="20" name="Picture 2">
            <a:hlinkClick r:id="rId4"/>
            <a:extLst>
              <a:ext uri="{FF2B5EF4-FFF2-40B4-BE49-F238E27FC236}">
                <a16:creationId xmlns:a16="http://schemas.microsoft.com/office/drawing/2014/main" id="{545876DB-A557-66CB-B382-AB1ECABBA612}"/>
              </a:ext>
            </a:extLst>
          </p:cNvPr>
          <p:cNvPicPr>
            <a:picLocks noChangeAspect="1" noChangeArrowheads="1"/>
          </p:cNvPicPr>
          <p:nvPr/>
        </p:nvPicPr>
        <p:blipFill rotWithShape="1">
          <a:blip r:embed="rId5" cstate="hqprint">
            <a:extLst>
              <a:ext uri="{28A0092B-C50C-407E-A947-70E740481C1C}">
                <a14:useLocalDpi xmlns:a14="http://schemas.microsoft.com/office/drawing/2010/main"/>
              </a:ext>
            </a:extLst>
          </a:blip>
          <a:srcRect l="8627" t="8925" r="8225" b="7734"/>
          <a:stretch/>
        </p:blipFill>
        <p:spPr bwMode="auto">
          <a:xfrm>
            <a:off x="10676741" y="521763"/>
            <a:ext cx="1106470" cy="1109038"/>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a:extLst>
              <a:ext uri="{FF2B5EF4-FFF2-40B4-BE49-F238E27FC236}">
                <a16:creationId xmlns:a16="http://schemas.microsoft.com/office/drawing/2014/main" id="{9FC58E12-5C80-36F6-22FD-5A4B5AE10F55}"/>
              </a:ext>
            </a:extLst>
          </p:cNvPr>
          <p:cNvSpPr/>
          <p:nvPr/>
        </p:nvSpPr>
        <p:spPr>
          <a:xfrm>
            <a:off x="10267952" y="0"/>
            <a:ext cx="1924048" cy="1671565"/>
          </a:xfrm>
          <a:prstGeom prst="rect">
            <a:avLst/>
          </a:prstGeom>
          <a:noFill/>
          <a:ln w="28575">
            <a:solidFill>
              <a:srgbClr val="ED3C8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2" name="TextBox 21">
            <a:extLst>
              <a:ext uri="{FF2B5EF4-FFF2-40B4-BE49-F238E27FC236}">
                <a16:creationId xmlns:a16="http://schemas.microsoft.com/office/drawing/2014/main" id="{764C5A46-7276-AE9C-D646-290B9E3DC493}"/>
              </a:ext>
            </a:extLst>
          </p:cNvPr>
          <p:cNvSpPr txBox="1"/>
          <p:nvPr/>
        </p:nvSpPr>
        <p:spPr>
          <a:xfrm>
            <a:off x="503714" y="5863717"/>
            <a:ext cx="1148765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2060"/>
                </a:solidFill>
                <a:effectLst/>
                <a:uLnTx/>
                <a:uFillTx/>
                <a:latin typeface="Helvetica" panose="020B0604020202020204" pitchFamily="34" charset="0"/>
                <a:ea typeface="+mn-ea"/>
                <a:cs typeface="Helvetica" panose="020B0604020202020204" pitchFamily="34" charset="0"/>
              </a:rPr>
              <a:t>Source: Inscape, </a:t>
            </a:r>
            <a:r>
              <a:rPr kumimoji="0" lang="en-US" sz="800" b="0" i="1" u="none" strike="noStrike" kern="1200" cap="none" spc="0" normalizeH="0" baseline="0" noProof="0">
                <a:ln>
                  <a:noFill/>
                </a:ln>
                <a:solidFill>
                  <a:srgbClr val="002060"/>
                </a:solidFill>
                <a:effectLst/>
                <a:uLnTx/>
                <a:uFillTx/>
                <a:latin typeface="Helvetica" panose="020B0604020202020204" pitchFamily="34" charset="0"/>
                <a:ea typeface="+mn-ea"/>
                <a:cs typeface="Helvetica" panose="020B0604020202020204" pitchFamily="34" charset="0"/>
              </a:rPr>
              <a:t>TV Market Trends Report</a:t>
            </a:r>
            <a:r>
              <a:rPr kumimoji="0" lang="en-US" sz="800" b="0" i="0" u="none" strike="noStrike" kern="1200" cap="none" spc="0" normalizeH="0" baseline="0" noProof="0">
                <a:ln>
                  <a:noFill/>
                </a:ln>
                <a:solidFill>
                  <a:srgbClr val="002060"/>
                </a:solidFill>
                <a:effectLst/>
                <a:uLnTx/>
                <a:uFillTx/>
                <a:latin typeface="Helvetica" panose="020B0604020202020204" pitchFamily="34" charset="0"/>
                <a:ea typeface="+mn-ea"/>
                <a:cs typeface="Helvetica" panose="020B0604020202020204" pitchFamily="34" charset="0"/>
              </a:rPr>
              <a:t>, Q2 2024. Inscape TV Panel. Base: Opted-In Inscape TVs with at least one minute of app viewing. Streaming includes viewership on vMVPDs and 3P streaming devices. Gaming console viewing is not included in these calculations. Results do not add up to 100% due to rounding.</a:t>
            </a:r>
            <a:endParaRPr kumimoji="0" lang="fr-FR" sz="800" b="0" i="0" u="none" strike="noStrike" kern="1200" cap="none" spc="0" normalizeH="0" baseline="0" noProof="0">
              <a:ln>
                <a:noFill/>
              </a:ln>
              <a:solidFill>
                <a:srgbClr val="002060"/>
              </a:solidFill>
              <a:effectLst/>
              <a:uLnTx/>
              <a:uFillTx/>
              <a:latin typeface="Helvetica" panose="020B0604020202020204" pitchFamily="34" charset="0"/>
              <a:ea typeface="+mn-ea"/>
              <a:cs typeface="Helvetica" panose="020B0604020202020204" pitchFamily="34" charset="0"/>
            </a:endParaRPr>
          </a:p>
        </p:txBody>
      </p:sp>
      <p:sp>
        <p:nvSpPr>
          <p:cNvPr id="25" name="TextBox 24">
            <a:extLst>
              <a:ext uri="{FF2B5EF4-FFF2-40B4-BE49-F238E27FC236}">
                <a16:creationId xmlns:a16="http://schemas.microsoft.com/office/drawing/2014/main" id="{D1F07613-90B7-78DE-68FF-4B97553304F8}"/>
              </a:ext>
            </a:extLst>
          </p:cNvPr>
          <p:cNvSpPr txBox="1">
            <a:spLocks/>
          </p:cNvSpPr>
          <p:nvPr/>
        </p:nvSpPr>
        <p:spPr>
          <a:xfrm>
            <a:off x="-10272" y="6205737"/>
            <a:ext cx="12202272" cy="276999"/>
          </a:xfrm>
          <a:prstGeom prst="rect">
            <a:avLst/>
          </a:prstGeom>
          <a:solidFill>
            <a:srgbClr val="ED3C8D"/>
          </a:solidFill>
          <a:ln>
            <a:solidFill>
              <a:schemeClr val="bg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rPr>
              <a:t>Click here to see more insights from </a:t>
            </a:r>
            <a:r>
              <a:rPr kumimoji="0" lang="en-US" sz="1200" b="1" i="1" u="none" strike="noStrike" kern="1200" cap="none" spc="0" normalizeH="0" baseline="0" noProof="0">
                <a:ln>
                  <a:noFill/>
                </a:ln>
                <a:solidFill>
                  <a:srgbClr val="FFE600"/>
                </a:solidFill>
                <a:effectLst/>
                <a:uLnTx/>
                <a:uFillTx/>
                <a:latin typeface="Helvetica" panose="020B0604020202020204" pitchFamily="34" charset="0"/>
                <a:ea typeface="+mn-ea"/>
                <a:cs typeface="Helvetica" panose="020B0604020202020204" pitchFamily="34" charset="0"/>
                <a:hlinkClick r:id="rId6">
                  <a:extLst>
                    <a:ext uri="{A12FA001-AC4F-418D-AE19-62706E023703}">
                      <ahyp:hlinkClr xmlns:ahyp="http://schemas.microsoft.com/office/drawing/2018/hyperlinkcolor" val="tx"/>
                    </a:ext>
                  </a:extLst>
                </a:hlinkClick>
              </a:rPr>
              <a:t>Inscape</a:t>
            </a:r>
            <a:endParaRPr kumimoji="0" lang="en-US" sz="1200" b="1" i="1" u="none" strike="noStrike" kern="1200" cap="none" spc="0" normalizeH="0" baseline="0" noProof="0">
              <a:ln>
                <a:noFill/>
              </a:ln>
              <a:solidFill>
                <a:srgbClr val="FFE600"/>
              </a:solidFill>
              <a:effectLst/>
              <a:uLnTx/>
              <a:uFillTx/>
              <a:latin typeface="Helvetica" panose="020B0604020202020204" pitchFamily="34" charset="0"/>
              <a:ea typeface="+mn-ea"/>
              <a:cs typeface="Helvetica" panose="020B0604020202020204" pitchFamily="34" charset="0"/>
            </a:endParaRPr>
          </a:p>
        </p:txBody>
      </p:sp>
      <p:graphicFrame>
        <p:nvGraphicFramePr>
          <p:cNvPr id="29" name="Chart 28">
            <a:extLst>
              <a:ext uri="{FF2B5EF4-FFF2-40B4-BE49-F238E27FC236}">
                <a16:creationId xmlns:a16="http://schemas.microsoft.com/office/drawing/2014/main" id="{0A48096C-2942-85E7-DA46-25BAA5FC22EE}"/>
              </a:ext>
            </a:extLst>
          </p:cNvPr>
          <p:cNvGraphicFramePr/>
          <p:nvPr/>
        </p:nvGraphicFramePr>
        <p:xfrm>
          <a:off x="614455" y="2499485"/>
          <a:ext cx="10963091" cy="3283769"/>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138188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4291D3CFFFB3468A8BEBC160241642" ma:contentTypeVersion="18" ma:contentTypeDescription="Create a new document." ma:contentTypeScope="" ma:versionID="387be907f486394efa0aa922f6891cb4">
  <xsd:schema xmlns:xsd="http://www.w3.org/2001/XMLSchema" xmlns:xs="http://www.w3.org/2001/XMLSchema" xmlns:p="http://schemas.microsoft.com/office/2006/metadata/properties" xmlns:ns2="97cdb7a3-d8d8-4d5a-8559-ae518cf29f49" xmlns:ns3="8ffbcc2d-a520-42b9-8ca7-e090664160a6" targetNamespace="http://schemas.microsoft.com/office/2006/metadata/properties" ma:root="true" ma:fieldsID="5bf9659b688e4d2890b1db6b33d4e217" ns2:_="" ns3:_="">
    <xsd:import namespace="97cdb7a3-d8d8-4d5a-8559-ae518cf29f49"/>
    <xsd:import namespace="8ffbcc2d-a520-42b9-8ca7-e090664160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cdb7a3-d8d8-4d5a-8559-ae518cf29f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c637ead-fd64-45b4-abde-ec2d09ec10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fbcc2d-a520-42b9-8ca7-e090664160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92ae5e6-0bf7-4809-94d2-b453c12df252}" ma:internalName="TaxCatchAll" ma:showField="CatchAllData" ma:web="8ffbcc2d-a520-42b9-8ca7-e090664160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ffbcc2d-a520-42b9-8ca7-e090664160a6" xsi:nil="true"/>
    <lcf76f155ced4ddcb4097134ff3c332f xmlns="97cdb7a3-d8d8-4d5a-8559-ae518cf29f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80F409B-C7CC-43AA-9CDD-8EFA171C4C4F}"/>
</file>

<file path=customXml/itemProps2.xml><?xml version="1.0" encoding="utf-8"?>
<ds:datastoreItem xmlns:ds="http://schemas.openxmlformats.org/officeDocument/2006/customXml" ds:itemID="{7397D8C1-226A-4C60-B0E2-57C60F01CC9C}"/>
</file>

<file path=customXml/itemProps3.xml><?xml version="1.0" encoding="utf-8"?>
<ds:datastoreItem xmlns:ds="http://schemas.openxmlformats.org/officeDocument/2006/customXml" ds:itemID="{721BC2DF-1005-41D7-99FD-A1ABD7DA4D99}"/>
</file>

<file path=docProps/app.xml><?xml version="1.0" encoding="utf-8"?>
<Properties xmlns="http://schemas.openxmlformats.org/officeDocument/2006/extended-properties" xmlns:vt="http://schemas.openxmlformats.org/officeDocument/2006/docPropsVTypes">
  <TotalTime>6</TotalTime>
  <Words>121</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Dylan Breger</dc:creator>
  <cp:lastModifiedBy>Dylan Breger</cp:lastModifiedBy>
  <cp:revision>1</cp:revision>
  <dcterms:created xsi:type="dcterms:W3CDTF">2024-12-13T19:21:10Z</dcterms:created>
  <dcterms:modified xsi:type="dcterms:W3CDTF">2024-12-13T19:27:13Z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0x010100C24291D3CFFFB3468A8BEBC160241642</vt:lpwstr>
  </property>
</Properties>
</file>