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58" y="1680210"/>
            <a:ext cx="8077200" cy="4057015"/>
          </a:xfrm>
          <a:custGeom>
            <a:avLst/>
            <a:gdLst/>
            <a:ahLst/>
            <a:cxnLst/>
            <a:rect l="l" t="t" r="r" b="b"/>
            <a:pathLst>
              <a:path w="8077200" h="4057015">
                <a:moveTo>
                  <a:pt x="8077200" y="0"/>
                </a:moveTo>
                <a:lnTo>
                  <a:pt x="0" y="0"/>
                </a:lnTo>
                <a:lnTo>
                  <a:pt x="0" y="4056888"/>
                </a:lnTo>
                <a:lnTo>
                  <a:pt x="8077200" y="4056888"/>
                </a:lnTo>
                <a:lnTo>
                  <a:pt x="8077200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858" y="1680210"/>
            <a:ext cx="8077200" cy="4057015"/>
          </a:xfrm>
          <a:custGeom>
            <a:avLst/>
            <a:gdLst/>
            <a:ahLst/>
            <a:cxnLst/>
            <a:rect l="l" t="t" r="r" b="b"/>
            <a:pathLst>
              <a:path w="8077200" h="4057015">
                <a:moveTo>
                  <a:pt x="0" y="0"/>
                </a:moveTo>
                <a:lnTo>
                  <a:pt x="8077200" y="0"/>
                </a:lnTo>
                <a:lnTo>
                  <a:pt x="8077200" y="4056888"/>
                </a:lnTo>
                <a:lnTo>
                  <a:pt x="0" y="405688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E1E8F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91999"/>
            <a:ext cx="12192000" cy="276225"/>
          </a:xfrm>
          <a:custGeom>
            <a:avLst/>
            <a:gdLst/>
            <a:ahLst/>
            <a:cxnLst/>
            <a:rect l="l" t="t" r="r" b="b"/>
            <a:pathLst>
              <a:path w="12192000" h="276225">
                <a:moveTo>
                  <a:pt x="12192000" y="0"/>
                </a:moveTo>
                <a:lnTo>
                  <a:pt x="0" y="0"/>
                </a:lnTo>
                <a:lnTo>
                  <a:pt x="0" y="275856"/>
                </a:lnTo>
                <a:lnTo>
                  <a:pt x="12192000" y="275856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92011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 h="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insight/advertising-accelerated?utm_source=website&amp;utm_medium=resource-center&amp;utm_campaign=grab-n-gos" TargetMode="External"/><Relationship Id="rId3" Type="http://schemas.openxmlformats.org/officeDocument/2006/relationships/hyperlink" Target="https://thevab.com/signin?utm_source=website&amp;utm_medium=resource-center&amp;utm_campaign=grab-n-gos" TargetMode="External"/><Relationship Id="rId4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488151"/>
            <a:ext cx="869950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FAST</a:t>
            </a:r>
            <a:r>
              <a:rPr dirty="0" sz="2600" spc="-9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viewership</a:t>
            </a:r>
            <a:r>
              <a:rPr dirty="0" sz="2600" spc="-10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has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achieved</a:t>
            </a:r>
            <a:r>
              <a:rPr dirty="0" sz="2600" spc="-9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meaningful</a:t>
            </a:r>
            <a:r>
              <a:rPr dirty="0" sz="2600" spc="-9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scale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as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audiences</a:t>
            </a:r>
            <a:r>
              <a:rPr dirty="0" sz="26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grow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opportunities</a:t>
            </a:r>
            <a:r>
              <a:rPr dirty="0" sz="2600" spc="-8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increase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261062" y="6219795"/>
            <a:ext cx="5677535" cy="573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download</a:t>
            </a:r>
            <a:r>
              <a:rPr dirty="0" u="sng" sz="1200" spc="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the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full report,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‘Advertising,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Accelerated’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 learn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0"/>
              </a:spcBef>
            </a:pPr>
            <a:endParaRPr sz="1200">
              <a:latin typeface="Arial"/>
              <a:cs typeface="Arial"/>
            </a:endParaRPr>
          </a:p>
          <a:p>
            <a:pPr marL="75819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8086343" y="1679435"/>
            <a:ext cx="4105910" cy="4057015"/>
          </a:xfrm>
          <a:custGeom>
            <a:avLst/>
            <a:gdLst/>
            <a:ahLst/>
            <a:cxnLst/>
            <a:rect l="l" t="t" r="r" b="b"/>
            <a:pathLst>
              <a:path w="4105909" h="4057015">
                <a:moveTo>
                  <a:pt x="4105655" y="0"/>
                </a:moveTo>
                <a:lnTo>
                  <a:pt x="0" y="0"/>
                </a:lnTo>
                <a:lnTo>
                  <a:pt x="0" y="4056900"/>
                </a:lnTo>
                <a:lnTo>
                  <a:pt x="4105655" y="4056900"/>
                </a:lnTo>
                <a:lnTo>
                  <a:pt x="410565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786249" y="1755360"/>
            <a:ext cx="4513580" cy="50990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67640" marR="5080" indent="-155575">
              <a:lnSpc>
                <a:spcPts val="1900"/>
              </a:lnSpc>
              <a:spcBef>
                <a:spcPts val="175"/>
              </a:spcBef>
            </a:pP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adult</a:t>
            </a: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18+</a:t>
            </a:r>
            <a:r>
              <a:rPr dirty="0" sz="1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streamers</a:t>
            </a:r>
            <a:r>
              <a:rPr dirty="0" sz="1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that</a:t>
            </a:r>
            <a:r>
              <a:rPr dirty="0" sz="1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watch</a:t>
            </a:r>
            <a:r>
              <a:rPr dirty="0" sz="1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FAST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(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Free</a:t>
            </a:r>
            <a:r>
              <a:rPr dirty="0" u="sng" sz="1600" spc="-8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Ad-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supported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Streaming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none" sz="1600" b="1">
                <a:solidFill>
                  <a:srgbClr val="1B1363"/>
                </a:solidFill>
                <a:latin typeface="Arial"/>
                <a:cs typeface="Arial"/>
              </a:rPr>
              <a:t>)</a:t>
            </a:r>
            <a:r>
              <a:rPr dirty="0" u="none" sz="1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600" spc="-10" b="1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478089" y="3099816"/>
            <a:ext cx="5036185" cy="2254250"/>
            <a:chOff x="1478089" y="3099816"/>
            <a:chExt cx="5036185" cy="2254250"/>
          </a:xfrm>
        </p:grpSpPr>
        <p:sp>
          <p:nvSpPr>
            <p:cNvPr id="7" name="object 7" descr=""/>
            <p:cNvSpPr/>
            <p:nvPr/>
          </p:nvSpPr>
          <p:spPr>
            <a:xfrm>
              <a:off x="2215896" y="3717036"/>
              <a:ext cx="1047115" cy="1632585"/>
            </a:xfrm>
            <a:custGeom>
              <a:avLst/>
              <a:gdLst/>
              <a:ahLst/>
              <a:cxnLst/>
              <a:rect l="l" t="t" r="r" b="b"/>
              <a:pathLst>
                <a:path w="1047114" h="1632585">
                  <a:moveTo>
                    <a:pt x="1046987" y="0"/>
                  </a:moveTo>
                  <a:lnTo>
                    <a:pt x="0" y="0"/>
                  </a:lnTo>
                  <a:lnTo>
                    <a:pt x="0" y="1632203"/>
                  </a:lnTo>
                  <a:lnTo>
                    <a:pt x="1046987" y="1632203"/>
                  </a:lnTo>
                  <a:lnTo>
                    <a:pt x="1046987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728972" y="3099816"/>
              <a:ext cx="1047115" cy="2249805"/>
            </a:xfrm>
            <a:custGeom>
              <a:avLst/>
              <a:gdLst/>
              <a:ahLst/>
              <a:cxnLst/>
              <a:rect l="l" t="t" r="r" b="b"/>
              <a:pathLst>
                <a:path w="1047114" h="2249804">
                  <a:moveTo>
                    <a:pt x="1046988" y="0"/>
                  </a:moveTo>
                  <a:lnTo>
                    <a:pt x="0" y="0"/>
                  </a:lnTo>
                  <a:lnTo>
                    <a:pt x="0" y="2249424"/>
                  </a:lnTo>
                  <a:lnTo>
                    <a:pt x="1046988" y="2249424"/>
                  </a:lnTo>
                  <a:lnTo>
                    <a:pt x="1046988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482852" y="5349239"/>
              <a:ext cx="5026660" cy="0"/>
            </a:xfrm>
            <a:custGeom>
              <a:avLst/>
              <a:gdLst/>
              <a:ahLst/>
              <a:cxnLst/>
              <a:rect l="l" t="t" r="r" b="b"/>
              <a:pathLst>
                <a:path w="5026659" h="0">
                  <a:moveTo>
                    <a:pt x="0" y="0"/>
                  </a:moveTo>
                  <a:lnTo>
                    <a:pt x="5026152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474756" y="3337605"/>
            <a:ext cx="53594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53%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858511" y="2615183"/>
            <a:ext cx="788035" cy="44704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41275">
              <a:lnSpc>
                <a:spcPts val="3335"/>
              </a:lnSpc>
            </a:pPr>
            <a:r>
              <a:rPr dirty="0" sz="2800" spc="-25" b="1">
                <a:solidFill>
                  <a:srgbClr val="1B1363"/>
                </a:solidFill>
                <a:latin typeface="Arial"/>
                <a:cs typeface="Arial"/>
              </a:rPr>
              <a:t>73%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39942" y="5334598"/>
            <a:ext cx="11572240" cy="776605"/>
          </a:xfrm>
          <a:prstGeom prst="rect">
            <a:avLst/>
          </a:prstGeom>
        </p:spPr>
        <p:txBody>
          <a:bodyPr wrap="square" lIns="0" tIns="143510" rIns="0" bIns="0" rtlCol="0" vert="horz">
            <a:spAutoFit/>
          </a:bodyPr>
          <a:lstStyle/>
          <a:p>
            <a:pPr marL="1561465">
              <a:lnSpc>
                <a:spcPct val="100000"/>
              </a:lnSpc>
              <a:spcBef>
                <a:spcPts val="1130"/>
              </a:spcBef>
              <a:tabLst>
                <a:tab pos="4260850" algn="l"/>
              </a:tabLst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16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'22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March</a:t>
            </a:r>
            <a:r>
              <a:rPr dirty="0" sz="16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'24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44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MRI-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Simmons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 &amp;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March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Cord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Evolution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Study,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A18+.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‘streamed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 past 12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months’.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March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‘24: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Used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any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FAST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past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12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months: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(includes,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but not limited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services like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Peacock,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Roku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Channel,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Tubi,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Freevee,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Pluto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Samsung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Plus,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Xumo,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Now,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Bloomberg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Originals,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MotorTrend,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NBC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News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Now,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Plex,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PopcornFlix).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‘22: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Used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any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FAST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 past 12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months: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(includes,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but not limited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to, services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like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Peacock,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Roku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Channel, Tubi,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Freevee,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Pluto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Samsung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Plus,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Xumo,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7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Now). *VAB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 The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FASTMaster,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‘There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1,959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FAST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U.S.’, 2/15/24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‘There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Now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1,995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FAST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Channels’,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12/22/23.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6085713" y="2383919"/>
            <a:ext cx="1188085" cy="676275"/>
            <a:chOff x="6085713" y="2383919"/>
            <a:chExt cx="1188085" cy="676275"/>
          </a:xfrm>
        </p:grpSpPr>
        <p:sp>
          <p:nvSpPr>
            <p:cNvPr id="14" name="object 14" descr=""/>
            <p:cNvSpPr/>
            <p:nvPr/>
          </p:nvSpPr>
          <p:spPr>
            <a:xfrm>
              <a:off x="6095238" y="2393444"/>
              <a:ext cx="1169035" cy="657225"/>
            </a:xfrm>
            <a:custGeom>
              <a:avLst/>
              <a:gdLst/>
              <a:ahLst/>
              <a:cxnLst/>
              <a:rect l="l" t="t" r="r" b="b"/>
              <a:pathLst>
                <a:path w="1169034" h="657225">
                  <a:moveTo>
                    <a:pt x="1059434" y="0"/>
                  </a:moveTo>
                  <a:lnTo>
                    <a:pt x="109473" y="0"/>
                  </a:lnTo>
                  <a:lnTo>
                    <a:pt x="66860" y="8602"/>
                  </a:lnTo>
                  <a:lnTo>
                    <a:pt x="32062" y="32062"/>
                  </a:lnTo>
                  <a:lnTo>
                    <a:pt x="8602" y="66860"/>
                  </a:lnTo>
                  <a:lnTo>
                    <a:pt x="0" y="109474"/>
                  </a:lnTo>
                  <a:lnTo>
                    <a:pt x="0" y="547370"/>
                  </a:lnTo>
                  <a:lnTo>
                    <a:pt x="8602" y="589978"/>
                  </a:lnTo>
                  <a:lnTo>
                    <a:pt x="32062" y="624776"/>
                  </a:lnTo>
                  <a:lnTo>
                    <a:pt x="66860" y="648239"/>
                  </a:lnTo>
                  <a:lnTo>
                    <a:pt x="109473" y="656844"/>
                  </a:lnTo>
                  <a:lnTo>
                    <a:pt x="1059434" y="656844"/>
                  </a:lnTo>
                  <a:lnTo>
                    <a:pt x="1102047" y="648239"/>
                  </a:lnTo>
                  <a:lnTo>
                    <a:pt x="1136845" y="624776"/>
                  </a:lnTo>
                  <a:lnTo>
                    <a:pt x="1160305" y="589978"/>
                  </a:lnTo>
                  <a:lnTo>
                    <a:pt x="1168908" y="547370"/>
                  </a:lnTo>
                  <a:lnTo>
                    <a:pt x="1168908" y="109474"/>
                  </a:lnTo>
                  <a:lnTo>
                    <a:pt x="1160305" y="66860"/>
                  </a:lnTo>
                  <a:lnTo>
                    <a:pt x="1136845" y="32062"/>
                  </a:lnTo>
                  <a:lnTo>
                    <a:pt x="1102047" y="8602"/>
                  </a:lnTo>
                  <a:lnTo>
                    <a:pt x="1059434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095238" y="2393444"/>
              <a:ext cx="1169035" cy="657225"/>
            </a:xfrm>
            <a:custGeom>
              <a:avLst/>
              <a:gdLst/>
              <a:ahLst/>
              <a:cxnLst/>
              <a:rect l="l" t="t" r="r" b="b"/>
              <a:pathLst>
                <a:path w="1169034" h="657225">
                  <a:moveTo>
                    <a:pt x="0" y="109474"/>
                  </a:moveTo>
                  <a:lnTo>
                    <a:pt x="8602" y="66860"/>
                  </a:lnTo>
                  <a:lnTo>
                    <a:pt x="32062" y="32062"/>
                  </a:lnTo>
                  <a:lnTo>
                    <a:pt x="66860" y="8602"/>
                  </a:lnTo>
                  <a:lnTo>
                    <a:pt x="109473" y="0"/>
                  </a:lnTo>
                  <a:lnTo>
                    <a:pt x="1059434" y="0"/>
                  </a:lnTo>
                  <a:lnTo>
                    <a:pt x="1102047" y="8602"/>
                  </a:lnTo>
                  <a:lnTo>
                    <a:pt x="1136845" y="32062"/>
                  </a:lnTo>
                  <a:lnTo>
                    <a:pt x="1160305" y="66860"/>
                  </a:lnTo>
                  <a:lnTo>
                    <a:pt x="1168908" y="109474"/>
                  </a:lnTo>
                  <a:lnTo>
                    <a:pt x="1168908" y="547370"/>
                  </a:lnTo>
                  <a:lnTo>
                    <a:pt x="1160305" y="589978"/>
                  </a:lnTo>
                  <a:lnTo>
                    <a:pt x="1136845" y="624776"/>
                  </a:lnTo>
                  <a:lnTo>
                    <a:pt x="1102047" y="648239"/>
                  </a:lnTo>
                  <a:lnTo>
                    <a:pt x="1059434" y="656844"/>
                  </a:lnTo>
                  <a:lnTo>
                    <a:pt x="109473" y="656844"/>
                  </a:lnTo>
                  <a:lnTo>
                    <a:pt x="66860" y="648239"/>
                  </a:lnTo>
                  <a:lnTo>
                    <a:pt x="32062" y="624776"/>
                  </a:lnTo>
                  <a:lnTo>
                    <a:pt x="8602" y="589978"/>
                  </a:lnTo>
                  <a:lnTo>
                    <a:pt x="0" y="547370"/>
                  </a:lnTo>
                  <a:lnTo>
                    <a:pt x="0" y="109474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6274986" y="2391143"/>
            <a:ext cx="812800" cy="637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20" b="1">
                <a:solidFill>
                  <a:srgbClr val="FFE600"/>
                </a:solidFill>
                <a:latin typeface="Arial"/>
                <a:cs typeface="Arial"/>
              </a:rPr>
              <a:t>+38%</a:t>
            </a:r>
            <a:endParaRPr sz="2400">
              <a:latin typeface="Arial"/>
              <a:cs typeface="Arial"/>
            </a:endParaRPr>
          </a:p>
          <a:p>
            <a:pPr algn="ctr" marL="5715">
              <a:lnSpc>
                <a:spcPct val="100000"/>
              </a:lnSpc>
              <a:spcBef>
                <a:spcPts val="20"/>
              </a:spcBef>
            </a:pP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YOY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404627" y="2620072"/>
            <a:ext cx="3480435" cy="2183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7200" spc="-20" b="1">
                <a:solidFill>
                  <a:srgbClr val="FFE600"/>
                </a:solidFill>
                <a:latin typeface="Arial"/>
                <a:cs typeface="Arial"/>
              </a:rPr>
              <a:t>+22%</a:t>
            </a:r>
            <a:endParaRPr sz="7200">
              <a:latin typeface="Arial"/>
              <a:cs typeface="Arial"/>
            </a:endParaRPr>
          </a:p>
          <a:p>
            <a:pPr algn="ctr" marL="12700" marR="5080" indent="-1905">
              <a:lnSpc>
                <a:spcPct val="100000"/>
              </a:lnSpc>
              <a:spcBef>
                <a:spcPts val="95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 FAST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Channels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available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U.S.</a:t>
            </a:r>
            <a:r>
              <a:rPr dirty="0" sz="2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YoY*</a:t>
            </a:r>
            <a:endParaRPr sz="2400">
              <a:latin typeface="Arial"/>
              <a:cs typeface="Arial"/>
            </a:endParaRPr>
          </a:p>
          <a:p>
            <a:pPr algn="ctr" marR="12700">
              <a:lnSpc>
                <a:spcPct val="100000"/>
              </a:lnSpc>
              <a:spcBef>
                <a:spcPts val="815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Feb</a:t>
            </a:r>
            <a:r>
              <a:rPr dirty="0" sz="12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‘24: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1,959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Dec</a:t>
            </a:r>
            <a:r>
              <a:rPr dirty="0" sz="1200" spc="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’22: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1,610)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761" y="761"/>
            <a:ext cx="1923414" cy="233679"/>
          </a:xfrm>
          <a:custGeom>
            <a:avLst/>
            <a:gdLst/>
            <a:ahLst/>
            <a:cxnLst/>
            <a:rect l="l" t="t" r="r" b="b"/>
            <a:pathLst>
              <a:path w="1923414" h="233679">
                <a:moveTo>
                  <a:pt x="1923275" y="0"/>
                </a:moveTo>
                <a:lnTo>
                  <a:pt x="0" y="0"/>
                </a:lnTo>
                <a:lnTo>
                  <a:pt x="0" y="233172"/>
                </a:lnTo>
                <a:lnTo>
                  <a:pt x="1923275" y="233172"/>
                </a:lnTo>
                <a:lnTo>
                  <a:pt x="19232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761" y="761"/>
            <a:ext cx="1923414" cy="233679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1841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145"/>
              </a:spcBef>
            </a:pP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FAST</a:t>
            </a:r>
            <a:r>
              <a:rPr dirty="0" sz="12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Viewership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Growth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377777" y="54503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5890" marR="5080" indent="-12382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FAST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22" name="object 22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EA878D-C5B6-4999-9EED-F2BA839228E9}"/>
</file>

<file path=customXml/itemProps2.xml><?xml version="1.0" encoding="utf-8"?>
<ds:datastoreItem xmlns:ds="http://schemas.openxmlformats.org/officeDocument/2006/customXml" ds:itemID="{E03CA9A4-B31D-458E-A8F0-C0581F9178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2024-05-01T17:51:49Z</dcterms:created>
  <dcterms:modified xsi:type="dcterms:W3CDTF">2024-05-01T17:51:49Z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