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1" y="6492240"/>
            <a:ext cx="12191365" cy="365760"/>
          </a:xfrm>
          <a:custGeom>
            <a:avLst/>
            <a:gdLst/>
            <a:ahLst/>
            <a:cxnLst/>
            <a:rect l="l" t="t" r="r" b="b"/>
            <a:pathLst>
              <a:path w="12191365" h="365759">
                <a:moveTo>
                  <a:pt x="0" y="365760"/>
                </a:moveTo>
                <a:lnTo>
                  <a:pt x="12191238" y="365760"/>
                </a:lnTo>
                <a:lnTo>
                  <a:pt x="12191238" y="0"/>
                </a:lnTo>
                <a:lnTo>
                  <a:pt x="0" y="0"/>
                </a:lnTo>
                <a:lnTo>
                  <a:pt x="0" y="365760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61" y="1686305"/>
            <a:ext cx="12191365" cy="4528820"/>
          </a:xfrm>
          <a:custGeom>
            <a:avLst/>
            <a:gdLst/>
            <a:ahLst/>
            <a:cxnLst/>
            <a:rect l="l" t="t" r="r" b="b"/>
            <a:pathLst>
              <a:path w="12191365" h="4528820">
                <a:moveTo>
                  <a:pt x="0" y="4528566"/>
                </a:moveTo>
                <a:lnTo>
                  <a:pt x="12191238" y="4528566"/>
                </a:lnTo>
                <a:lnTo>
                  <a:pt x="12191238" y="0"/>
                </a:lnTo>
                <a:lnTo>
                  <a:pt x="0" y="0"/>
                </a:lnTo>
                <a:lnTo>
                  <a:pt x="0" y="4528566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1475232" y="3439655"/>
            <a:ext cx="7127875" cy="2036445"/>
          </a:xfrm>
          <a:custGeom>
            <a:avLst/>
            <a:gdLst/>
            <a:ahLst/>
            <a:cxnLst/>
            <a:rect l="l" t="t" r="r" b="b"/>
            <a:pathLst>
              <a:path w="7127875" h="2036445">
                <a:moveTo>
                  <a:pt x="583679" y="143268"/>
                </a:moveTo>
                <a:lnTo>
                  <a:pt x="0" y="143268"/>
                </a:lnTo>
                <a:lnTo>
                  <a:pt x="0" y="2036076"/>
                </a:lnTo>
                <a:lnTo>
                  <a:pt x="583679" y="2036076"/>
                </a:lnTo>
                <a:lnTo>
                  <a:pt x="583679" y="143268"/>
                </a:lnTo>
                <a:close/>
              </a:path>
              <a:path w="7127875" h="2036445">
                <a:moveTo>
                  <a:pt x="3855720" y="0"/>
                </a:moveTo>
                <a:lnTo>
                  <a:pt x="3272028" y="0"/>
                </a:lnTo>
                <a:lnTo>
                  <a:pt x="3272028" y="2036076"/>
                </a:lnTo>
                <a:lnTo>
                  <a:pt x="3855720" y="2036076"/>
                </a:lnTo>
                <a:lnTo>
                  <a:pt x="3855720" y="0"/>
                </a:lnTo>
                <a:close/>
              </a:path>
              <a:path w="7127875" h="2036445">
                <a:moveTo>
                  <a:pt x="7127761" y="1278648"/>
                </a:moveTo>
                <a:lnTo>
                  <a:pt x="6545580" y="1278648"/>
                </a:lnTo>
                <a:lnTo>
                  <a:pt x="6545580" y="2036076"/>
                </a:lnTo>
                <a:lnTo>
                  <a:pt x="7127761" y="2036076"/>
                </a:lnTo>
                <a:lnTo>
                  <a:pt x="7127761" y="1278648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2058924" y="3297923"/>
            <a:ext cx="7127875" cy="2178050"/>
          </a:xfrm>
          <a:custGeom>
            <a:avLst/>
            <a:gdLst/>
            <a:ahLst/>
            <a:cxnLst/>
            <a:rect l="l" t="t" r="r" b="b"/>
            <a:pathLst>
              <a:path w="7127875" h="2178050">
                <a:moveTo>
                  <a:pt x="582180" y="0"/>
                </a:moveTo>
                <a:lnTo>
                  <a:pt x="0" y="0"/>
                </a:lnTo>
                <a:lnTo>
                  <a:pt x="0" y="2177808"/>
                </a:lnTo>
                <a:lnTo>
                  <a:pt x="582180" y="2177808"/>
                </a:lnTo>
                <a:lnTo>
                  <a:pt x="582180" y="0"/>
                </a:lnTo>
                <a:close/>
              </a:path>
              <a:path w="7127875" h="2178050">
                <a:moveTo>
                  <a:pt x="3855707" y="332244"/>
                </a:moveTo>
                <a:lnTo>
                  <a:pt x="3272028" y="332244"/>
                </a:lnTo>
                <a:lnTo>
                  <a:pt x="3272028" y="2177808"/>
                </a:lnTo>
                <a:lnTo>
                  <a:pt x="3855707" y="2177808"/>
                </a:lnTo>
                <a:lnTo>
                  <a:pt x="3855707" y="332244"/>
                </a:lnTo>
                <a:close/>
              </a:path>
              <a:path w="7127875" h="2178050">
                <a:moveTo>
                  <a:pt x="7127722" y="1467612"/>
                </a:moveTo>
                <a:lnTo>
                  <a:pt x="6544056" y="1467612"/>
                </a:lnTo>
                <a:lnTo>
                  <a:pt x="6544056" y="2177808"/>
                </a:lnTo>
                <a:lnTo>
                  <a:pt x="7127722" y="2177808"/>
                </a:lnTo>
                <a:lnTo>
                  <a:pt x="7127722" y="1467612"/>
                </a:lnTo>
                <a:close/>
              </a:path>
            </a:pathLst>
          </a:custGeom>
          <a:solidFill>
            <a:srgbClr val="00BE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2641092" y="3061715"/>
            <a:ext cx="7129780" cy="2414270"/>
          </a:xfrm>
          <a:custGeom>
            <a:avLst/>
            <a:gdLst/>
            <a:ahLst/>
            <a:cxnLst/>
            <a:rect l="l" t="t" r="r" b="b"/>
            <a:pathLst>
              <a:path w="7129780" h="2414270">
                <a:moveTo>
                  <a:pt x="583679" y="0"/>
                </a:moveTo>
                <a:lnTo>
                  <a:pt x="0" y="0"/>
                </a:lnTo>
                <a:lnTo>
                  <a:pt x="0" y="2414016"/>
                </a:lnTo>
                <a:lnTo>
                  <a:pt x="583679" y="2414016"/>
                </a:lnTo>
                <a:lnTo>
                  <a:pt x="583679" y="0"/>
                </a:lnTo>
                <a:close/>
              </a:path>
              <a:path w="7129780" h="2414270">
                <a:moveTo>
                  <a:pt x="3857231" y="710184"/>
                </a:moveTo>
                <a:lnTo>
                  <a:pt x="3273552" y="710184"/>
                </a:lnTo>
                <a:lnTo>
                  <a:pt x="3273552" y="2414016"/>
                </a:lnTo>
                <a:lnTo>
                  <a:pt x="3857231" y="2414016"/>
                </a:lnTo>
                <a:lnTo>
                  <a:pt x="3857231" y="710184"/>
                </a:lnTo>
                <a:close/>
              </a:path>
              <a:path w="7129780" h="2414270">
                <a:moveTo>
                  <a:pt x="7129272" y="1798320"/>
                </a:moveTo>
                <a:lnTo>
                  <a:pt x="6545580" y="1798320"/>
                </a:lnTo>
                <a:lnTo>
                  <a:pt x="6545580" y="2414016"/>
                </a:lnTo>
                <a:lnTo>
                  <a:pt x="7129272" y="2414016"/>
                </a:lnTo>
                <a:lnTo>
                  <a:pt x="7129272" y="1798320"/>
                </a:lnTo>
                <a:close/>
              </a:path>
            </a:pathLst>
          </a:custGeom>
          <a:solidFill>
            <a:srgbClr val="EC3B8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3224784" y="2967227"/>
            <a:ext cx="7129780" cy="2508885"/>
          </a:xfrm>
          <a:custGeom>
            <a:avLst/>
            <a:gdLst/>
            <a:ahLst/>
            <a:cxnLst/>
            <a:rect l="l" t="t" r="r" b="b"/>
            <a:pathLst>
              <a:path w="7129780" h="2508885">
                <a:moveTo>
                  <a:pt x="583692" y="0"/>
                </a:moveTo>
                <a:lnTo>
                  <a:pt x="0" y="0"/>
                </a:lnTo>
                <a:lnTo>
                  <a:pt x="0" y="2508504"/>
                </a:lnTo>
                <a:lnTo>
                  <a:pt x="583692" y="2508504"/>
                </a:lnTo>
                <a:lnTo>
                  <a:pt x="583692" y="0"/>
                </a:lnTo>
                <a:close/>
              </a:path>
              <a:path w="7129780" h="2508885">
                <a:moveTo>
                  <a:pt x="3855732" y="851903"/>
                </a:moveTo>
                <a:lnTo>
                  <a:pt x="3273552" y="851903"/>
                </a:lnTo>
                <a:lnTo>
                  <a:pt x="3273552" y="2508504"/>
                </a:lnTo>
                <a:lnTo>
                  <a:pt x="3855732" y="2508504"/>
                </a:lnTo>
                <a:lnTo>
                  <a:pt x="3855732" y="851903"/>
                </a:lnTo>
                <a:close/>
              </a:path>
              <a:path w="7129780" h="2508885">
                <a:moveTo>
                  <a:pt x="7129272" y="1940039"/>
                </a:moveTo>
                <a:lnTo>
                  <a:pt x="6545580" y="1940039"/>
                </a:lnTo>
                <a:lnTo>
                  <a:pt x="6545580" y="2508504"/>
                </a:lnTo>
                <a:lnTo>
                  <a:pt x="7129272" y="2508504"/>
                </a:lnTo>
                <a:lnTo>
                  <a:pt x="7129272" y="1940039"/>
                </a:lnTo>
                <a:close/>
              </a:path>
            </a:pathLst>
          </a:custGeom>
          <a:solidFill>
            <a:srgbClr val="4EBDA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1005839" y="5475732"/>
            <a:ext cx="9817735" cy="0"/>
          </a:xfrm>
          <a:custGeom>
            <a:avLst/>
            <a:gdLst/>
            <a:ahLst/>
            <a:cxnLst/>
            <a:rect l="l" t="t" r="r" b="b"/>
            <a:pathLst>
              <a:path w="9817735" h="0">
                <a:moveTo>
                  <a:pt x="0" y="0"/>
                </a:moveTo>
                <a:lnTo>
                  <a:pt x="9817608" y="0"/>
                </a:lnTo>
              </a:path>
            </a:pathLst>
          </a:custGeom>
          <a:ln w="9525">
            <a:solidFill>
              <a:srgbClr val="1B136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thevab.com/signin?utm_source=website&amp;utm_medium=resource-center&amp;utm_campaign=grab-n-gos" TargetMode="Externa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s://info.innovid.com/2024-ctv-advertising-insights-report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600819" y="3328407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solidFill>
                  <a:srgbClr val="1B1363"/>
                </a:solidFill>
                <a:latin typeface="Arial"/>
                <a:cs typeface="Arial"/>
              </a:rPr>
              <a:t>40%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4873457" y="3186370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solidFill>
                  <a:srgbClr val="1B1363"/>
                </a:solidFill>
                <a:latin typeface="Arial"/>
                <a:cs typeface="Arial"/>
              </a:rPr>
              <a:t>43%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8146095" y="4464244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solidFill>
                  <a:srgbClr val="1B1363"/>
                </a:solidFill>
                <a:latin typeface="Arial"/>
                <a:cs typeface="Arial"/>
              </a:rPr>
              <a:t>16%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2184206" y="3044333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solidFill>
                  <a:srgbClr val="1B1363"/>
                </a:solidFill>
                <a:latin typeface="Arial"/>
                <a:cs typeface="Arial"/>
              </a:rPr>
              <a:t>46%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5456844" y="3375650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solidFill>
                  <a:srgbClr val="1B1363"/>
                </a:solidFill>
                <a:latin typeface="Arial"/>
                <a:cs typeface="Arial"/>
              </a:rPr>
              <a:t>39%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8729481" y="4511488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solidFill>
                  <a:srgbClr val="1B1363"/>
                </a:solidFill>
                <a:latin typeface="Arial"/>
                <a:cs typeface="Arial"/>
              </a:rPr>
              <a:t>15%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2767594" y="2807656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solidFill>
                  <a:srgbClr val="1B1363"/>
                </a:solidFill>
                <a:latin typeface="Arial"/>
                <a:cs typeface="Arial"/>
              </a:rPr>
              <a:t>51%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6040231" y="3517535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solidFill>
                  <a:srgbClr val="1B1363"/>
                </a:solidFill>
                <a:latin typeface="Arial"/>
                <a:cs typeface="Arial"/>
              </a:rPr>
              <a:t>36%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9312869" y="4606128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 b="1">
                <a:solidFill>
                  <a:srgbClr val="1B1363"/>
                </a:solidFill>
                <a:latin typeface="Arial"/>
                <a:cs typeface="Arial"/>
              </a:rPr>
              <a:t>13%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3326891" y="2715767"/>
            <a:ext cx="379730" cy="213360"/>
          </a:xfrm>
          <a:prstGeom prst="rect">
            <a:avLst/>
          </a:prstGeom>
          <a:solidFill>
            <a:srgbClr val="E1E8F0"/>
          </a:solidFill>
          <a:ln w="9525">
            <a:solidFill>
              <a:srgbClr val="1B1363"/>
            </a:solidFill>
          </a:ln>
        </p:spPr>
        <p:txBody>
          <a:bodyPr wrap="square" lIns="0" tIns="10160" rIns="0" bIns="0" rtlCol="0" vert="horz">
            <a:spAutoFit/>
          </a:bodyPr>
          <a:lstStyle/>
          <a:p>
            <a:pPr marL="36195">
              <a:lnSpc>
                <a:spcPct val="100000"/>
              </a:lnSpc>
              <a:spcBef>
                <a:spcPts val="80"/>
              </a:spcBef>
            </a:pPr>
            <a:r>
              <a:rPr dirty="0" sz="1200" spc="-25" b="1">
                <a:solidFill>
                  <a:srgbClr val="1B1363"/>
                </a:solidFill>
                <a:latin typeface="Arial"/>
                <a:cs typeface="Arial"/>
              </a:rPr>
              <a:t>53%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6598919" y="3567684"/>
            <a:ext cx="381000" cy="213360"/>
          </a:xfrm>
          <a:prstGeom prst="rect">
            <a:avLst/>
          </a:prstGeom>
          <a:solidFill>
            <a:srgbClr val="E1E8F0"/>
          </a:solidFill>
          <a:ln w="9525">
            <a:solidFill>
              <a:srgbClr val="1B1363"/>
            </a:solidFill>
          </a:ln>
        </p:spPr>
        <p:txBody>
          <a:bodyPr wrap="square" lIns="0" tIns="10160" rIns="0" bIns="0" rtlCol="0" vert="horz">
            <a:spAutoFit/>
          </a:bodyPr>
          <a:lstStyle/>
          <a:p>
            <a:pPr marL="36830">
              <a:lnSpc>
                <a:spcPct val="100000"/>
              </a:lnSpc>
              <a:spcBef>
                <a:spcPts val="80"/>
              </a:spcBef>
            </a:pPr>
            <a:r>
              <a:rPr dirty="0" sz="1200" spc="-25" b="1">
                <a:solidFill>
                  <a:srgbClr val="1B1363"/>
                </a:solidFill>
                <a:latin typeface="Arial"/>
                <a:cs typeface="Arial"/>
              </a:rPr>
              <a:t>35%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9872471" y="4655820"/>
            <a:ext cx="379730" cy="213360"/>
          </a:xfrm>
          <a:prstGeom prst="rect">
            <a:avLst/>
          </a:prstGeom>
          <a:solidFill>
            <a:srgbClr val="E1E8F0"/>
          </a:solidFill>
          <a:ln w="9525">
            <a:solidFill>
              <a:srgbClr val="1B1363"/>
            </a:solidFill>
          </a:ln>
        </p:spPr>
        <p:txBody>
          <a:bodyPr wrap="square" lIns="0" tIns="10160" rIns="0" bIns="0" rtlCol="0" vert="horz">
            <a:spAutoFit/>
          </a:bodyPr>
          <a:lstStyle/>
          <a:p>
            <a:pPr marL="36195">
              <a:lnSpc>
                <a:spcPct val="100000"/>
              </a:lnSpc>
              <a:spcBef>
                <a:spcPts val="80"/>
              </a:spcBef>
            </a:pPr>
            <a:r>
              <a:rPr dirty="0" sz="1200" spc="-25" b="1">
                <a:solidFill>
                  <a:srgbClr val="1B1363"/>
                </a:solidFill>
                <a:latin typeface="Arial"/>
                <a:cs typeface="Arial"/>
              </a:rPr>
              <a:t>12%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2485562" y="5558859"/>
            <a:ext cx="3117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40">
                <a:solidFill>
                  <a:srgbClr val="1B1363"/>
                </a:solidFill>
                <a:latin typeface="Arial"/>
                <a:cs typeface="Arial"/>
              </a:rPr>
              <a:t>CTV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5652587" y="5558859"/>
            <a:ext cx="4819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1B1363"/>
                </a:solidFill>
                <a:latin typeface="Arial"/>
                <a:cs typeface="Arial"/>
              </a:rPr>
              <a:t>Mobile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8891392" y="5558859"/>
            <a:ext cx="5822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1B1363"/>
                </a:solidFill>
                <a:latin typeface="Arial"/>
                <a:cs typeface="Arial"/>
              </a:rPr>
              <a:t>Desktop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7" name="object 17" descr=""/>
          <p:cNvGrpSpPr/>
          <p:nvPr/>
        </p:nvGrpSpPr>
        <p:grpSpPr>
          <a:xfrm>
            <a:off x="4832603" y="2324100"/>
            <a:ext cx="1845945" cy="83820"/>
            <a:chOff x="4832603" y="2324100"/>
            <a:chExt cx="1845945" cy="83820"/>
          </a:xfrm>
        </p:grpSpPr>
        <p:sp>
          <p:nvSpPr>
            <p:cNvPr id="18" name="object 18" descr=""/>
            <p:cNvSpPr/>
            <p:nvPr/>
          </p:nvSpPr>
          <p:spPr>
            <a:xfrm>
              <a:off x="4832603" y="2324100"/>
              <a:ext cx="83820" cy="83820"/>
            </a:xfrm>
            <a:custGeom>
              <a:avLst/>
              <a:gdLst/>
              <a:ahLst/>
              <a:cxnLst/>
              <a:rect l="l" t="t" r="r" b="b"/>
              <a:pathLst>
                <a:path w="83820" h="83819">
                  <a:moveTo>
                    <a:pt x="83820" y="0"/>
                  </a:moveTo>
                  <a:lnTo>
                    <a:pt x="0" y="0"/>
                  </a:lnTo>
                  <a:lnTo>
                    <a:pt x="0" y="83820"/>
                  </a:lnTo>
                  <a:lnTo>
                    <a:pt x="83820" y="83820"/>
                  </a:lnTo>
                  <a:lnTo>
                    <a:pt x="83820" y="0"/>
                  </a:lnTo>
                  <a:close/>
                </a:path>
              </a:pathLst>
            </a:custGeom>
            <a:solidFill>
              <a:srgbClr val="1B136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5419343" y="2324100"/>
              <a:ext cx="83820" cy="83820"/>
            </a:xfrm>
            <a:custGeom>
              <a:avLst/>
              <a:gdLst/>
              <a:ahLst/>
              <a:cxnLst/>
              <a:rect l="l" t="t" r="r" b="b"/>
              <a:pathLst>
                <a:path w="83820" h="83819">
                  <a:moveTo>
                    <a:pt x="83820" y="0"/>
                  </a:moveTo>
                  <a:lnTo>
                    <a:pt x="0" y="0"/>
                  </a:lnTo>
                  <a:lnTo>
                    <a:pt x="0" y="83820"/>
                  </a:lnTo>
                  <a:lnTo>
                    <a:pt x="83820" y="83820"/>
                  </a:lnTo>
                  <a:lnTo>
                    <a:pt x="83820" y="0"/>
                  </a:lnTo>
                  <a:close/>
                </a:path>
              </a:pathLst>
            </a:custGeom>
            <a:solidFill>
              <a:srgbClr val="00BE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6006083" y="2324100"/>
              <a:ext cx="83820" cy="83820"/>
            </a:xfrm>
            <a:custGeom>
              <a:avLst/>
              <a:gdLst/>
              <a:ahLst/>
              <a:cxnLst/>
              <a:rect l="l" t="t" r="r" b="b"/>
              <a:pathLst>
                <a:path w="83820" h="83819">
                  <a:moveTo>
                    <a:pt x="83820" y="0"/>
                  </a:moveTo>
                  <a:lnTo>
                    <a:pt x="0" y="0"/>
                  </a:lnTo>
                  <a:lnTo>
                    <a:pt x="0" y="83820"/>
                  </a:lnTo>
                  <a:lnTo>
                    <a:pt x="83820" y="83820"/>
                  </a:lnTo>
                  <a:lnTo>
                    <a:pt x="83820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6594347" y="2324100"/>
              <a:ext cx="83820" cy="83820"/>
            </a:xfrm>
            <a:custGeom>
              <a:avLst/>
              <a:gdLst/>
              <a:ahLst/>
              <a:cxnLst/>
              <a:rect l="l" t="t" r="r" b="b"/>
              <a:pathLst>
                <a:path w="83820" h="83819">
                  <a:moveTo>
                    <a:pt x="83820" y="0"/>
                  </a:moveTo>
                  <a:lnTo>
                    <a:pt x="0" y="0"/>
                  </a:lnTo>
                  <a:lnTo>
                    <a:pt x="0" y="83820"/>
                  </a:lnTo>
                  <a:lnTo>
                    <a:pt x="83820" y="83820"/>
                  </a:lnTo>
                  <a:lnTo>
                    <a:pt x="83820" y="0"/>
                  </a:lnTo>
                  <a:close/>
                </a:path>
              </a:pathLst>
            </a:custGeom>
            <a:solidFill>
              <a:srgbClr val="4EBDA3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 descr=""/>
          <p:cNvSpPr txBox="1"/>
          <p:nvPr/>
        </p:nvSpPr>
        <p:spPr>
          <a:xfrm>
            <a:off x="3895816" y="1880978"/>
            <a:ext cx="4036060" cy="57531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b="1">
                <a:solidFill>
                  <a:srgbClr val="1B1363"/>
                </a:solidFill>
                <a:latin typeface="Arial"/>
                <a:cs typeface="Arial"/>
              </a:rPr>
              <a:t>Digital</a:t>
            </a:r>
            <a:r>
              <a:rPr dirty="0" sz="1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1B1363"/>
                </a:solidFill>
                <a:latin typeface="Arial"/>
                <a:cs typeface="Arial"/>
              </a:rPr>
              <a:t>Video</a:t>
            </a:r>
            <a:r>
              <a:rPr dirty="0" sz="1600" spc="-5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1B1363"/>
                </a:solidFill>
                <a:latin typeface="Arial"/>
                <a:cs typeface="Arial"/>
              </a:rPr>
              <a:t>Impression</a:t>
            </a:r>
            <a:r>
              <a:rPr dirty="0" sz="1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1B1363"/>
                </a:solidFill>
                <a:latin typeface="Arial"/>
                <a:cs typeface="Arial"/>
              </a:rPr>
              <a:t>Share</a:t>
            </a:r>
            <a:r>
              <a:rPr dirty="0" sz="1600" spc="-5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1B1363"/>
                </a:solidFill>
                <a:latin typeface="Arial"/>
                <a:cs typeface="Arial"/>
              </a:rPr>
              <a:t>By</a:t>
            </a:r>
            <a:r>
              <a:rPr dirty="0" sz="1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1B1363"/>
                </a:solidFill>
                <a:latin typeface="Arial"/>
                <a:cs typeface="Arial"/>
              </a:rPr>
              <a:t>Device</a:t>
            </a:r>
            <a:endParaRPr sz="1600">
              <a:latin typeface="Arial"/>
              <a:cs typeface="Arial"/>
            </a:endParaRPr>
          </a:p>
          <a:p>
            <a:pPr marL="1057275">
              <a:lnSpc>
                <a:spcPct val="100000"/>
              </a:lnSpc>
              <a:spcBef>
                <a:spcPts val="969"/>
              </a:spcBef>
              <a:tabLst>
                <a:tab pos="1644650" algn="l"/>
                <a:tab pos="2231390" algn="l"/>
                <a:tab pos="2818765" algn="l"/>
              </a:tabLst>
            </a:pPr>
            <a:r>
              <a:rPr dirty="0" sz="1200" spc="-20">
                <a:solidFill>
                  <a:srgbClr val="1B1363"/>
                </a:solidFill>
                <a:latin typeface="Arial"/>
                <a:cs typeface="Arial"/>
              </a:rPr>
              <a:t>2020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	</a:t>
            </a:r>
            <a:r>
              <a:rPr dirty="0" sz="1200" spc="-20">
                <a:solidFill>
                  <a:srgbClr val="1B1363"/>
                </a:solidFill>
                <a:latin typeface="Arial"/>
                <a:cs typeface="Arial"/>
              </a:rPr>
              <a:t>2021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	</a:t>
            </a:r>
            <a:r>
              <a:rPr dirty="0" sz="1200" spc="-20">
                <a:solidFill>
                  <a:srgbClr val="1B1363"/>
                </a:solidFill>
                <a:latin typeface="Arial"/>
                <a:cs typeface="Arial"/>
              </a:rPr>
              <a:t>2022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	</a:t>
            </a:r>
            <a:r>
              <a:rPr dirty="0" sz="1200" spc="-20">
                <a:solidFill>
                  <a:srgbClr val="1B1363"/>
                </a:solidFill>
                <a:latin typeface="Arial"/>
                <a:cs typeface="Arial"/>
              </a:rPr>
              <a:t>2023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339068" y="447954"/>
            <a:ext cx="8716645" cy="818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Connected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TV</a:t>
            </a:r>
            <a:r>
              <a:rPr dirty="0" sz="2600" spc="-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represents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over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half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total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digital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video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impressions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as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it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continues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to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grow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share</a:t>
            </a:r>
            <a:endParaRPr sz="26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540119" y="5969476"/>
            <a:ext cx="5166995" cy="132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Source: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Innovid,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 i="1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700" spc="-1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0" i="1">
                <a:solidFill>
                  <a:srgbClr val="1B1363"/>
                </a:solidFill>
                <a:latin typeface="Arial"/>
                <a:cs typeface="Arial"/>
              </a:rPr>
              <a:t>CTV</a:t>
            </a:r>
            <a:r>
              <a:rPr dirty="0" sz="700" spc="-3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Advertising</a:t>
            </a:r>
            <a:r>
              <a:rPr dirty="0" sz="700" spc="4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Insights</a:t>
            </a:r>
            <a:r>
              <a:rPr dirty="0" sz="700" spc="1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Report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,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2024. Represents</a:t>
            </a:r>
            <a:r>
              <a:rPr dirty="0" sz="700" spc="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380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billion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Innovid-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served</a:t>
            </a:r>
            <a:r>
              <a:rPr dirty="0" sz="700" spc="6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video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advertising</a:t>
            </a:r>
            <a:r>
              <a:rPr dirty="0" sz="700" spc="4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impressions.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25" name="object 25" descr=""/>
          <p:cNvGrpSpPr/>
          <p:nvPr/>
        </p:nvGrpSpPr>
        <p:grpSpPr>
          <a:xfrm>
            <a:off x="-4762" y="6210109"/>
            <a:ext cx="12201525" cy="287020"/>
            <a:chOff x="-4762" y="6210109"/>
            <a:chExt cx="12201525" cy="287020"/>
          </a:xfrm>
        </p:grpSpPr>
        <p:sp>
          <p:nvSpPr>
            <p:cNvPr id="26" name="object 26" descr=""/>
            <p:cNvSpPr/>
            <p:nvPr/>
          </p:nvSpPr>
          <p:spPr>
            <a:xfrm>
              <a:off x="0" y="6214871"/>
              <a:ext cx="12192000" cy="277495"/>
            </a:xfrm>
            <a:custGeom>
              <a:avLst/>
              <a:gdLst/>
              <a:ahLst/>
              <a:cxnLst/>
              <a:rect l="l" t="t" r="r" b="b"/>
              <a:pathLst>
                <a:path w="12192000" h="277495">
                  <a:moveTo>
                    <a:pt x="12192000" y="0"/>
                  </a:moveTo>
                  <a:lnTo>
                    <a:pt x="0" y="0"/>
                  </a:lnTo>
                  <a:lnTo>
                    <a:pt x="0" y="277367"/>
                  </a:lnTo>
                  <a:lnTo>
                    <a:pt x="12192000" y="277367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0" y="6214871"/>
              <a:ext cx="12192000" cy="277495"/>
            </a:xfrm>
            <a:custGeom>
              <a:avLst/>
              <a:gdLst/>
              <a:ahLst/>
              <a:cxnLst/>
              <a:rect l="l" t="t" r="r" b="b"/>
              <a:pathLst>
                <a:path w="12192000" h="277495">
                  <a:moveTo>
                    <a:pt x="0" y="0"/>
                  </a:moveTo>
                  <a:lnTo>
                    <a:pt x="12192000" y="0"/>
                  </a:lnTo>
                </a:path>
                <a:path w="12192000" h="277495">
                  <a:moveTo>
                    <a:pt x="12192000" y="277367"/>
                  </a:moveTo>
                  <a:lnTo>
                    <a:pt x="0" y="277367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 descr=""/>
          <p:cNvSpPr/>
          <p:nvPr/>
        </p:nvSpPr>
        <p:spPr>
          <a:xfrm>
            <a:off x="761" y="774"/>
            <a:ext cx="2743200" cy="264160"/>
          </a:xfrm>
          <a:custGeom>
            <a:avLst/>
            <a:gdLst/>
            <a:ahLst/>
            <a:cxnLst/>
            <a:rect l="l" t="t" r="r" b="b"/>
            <a:pathLst>
              <a:path w="2743200" h="264160">
                <a:moveTo>
                  <a:pt x="2743200" y="0"/>
                </a:moveTo>
                <a:lnTo>
                  <a:pt x="0" y="0"/>
                </a:lnTo>
                <a:lnTo>
                  <a:pt x="0" y="263639"/>
                </a:lnTo>
                <a:lnTo>
                  <a:pt x="2743200" y="263639"/>
                </a:lnTo>
                <a:lnTo>
                  <a:pt x="2743200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 descr=""/>
          <p:cNvSpPr txBox="1"/>
          <p:nvPr/>
        </p:nvSpPr>
        <p:spPr>
          <a:xfrm>
            <a:off x="761" y="761"/>
            <a:ext cx="2743200" cy="264160"/>
          </a:xfrm>
          <a:prstGeom prst="rect">
            <a:avLst/>
          </a:prstGeom>
          <a:ln w="19050">
            <a:solidFill>
              <a:srgbClr val="042333"/>
            </a:solidFill>
          </a:ln>
        </p:spPr>
        <p:txBody>
          <a:bodyPr wrap="square" lIns="0" tIns="33655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265"/>
              </a:spcBef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Digital Video</a:t>
            </a:r>
            <a:r>
              <a:rPr dirty="0" sz="1200" spc="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Imps:</a:t>
            </a:r>
            <a:r>
              <a:rPr dirty="0" sz="1200" spc="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Share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 by</a:t>
            </a:r>
            <a:r>
              <a:rPr dirty="0" sz="1200" spc="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Device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10406811" y="54504"/>
            <a:ext cx="1647825" cy="3619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42545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10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1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1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1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100" spc="-10" b="1">
                <a:solidFill>
                  <a:srgbClr val="EC3B8D"/>
                </a:solidFill>
                <a:latin typeface="Arial"/>
                <a:cs typeface="Arial"/>
              </a:rPr>
              <a:t>access </a:t>
            </a:r>
            <a:r>
              <a:rPr dirty="0" sz="1100" b="1">
                <a:solidFill>
                  <a:srgbClr val="EC3B8D"/>
                </a:solidFill>
                <a:latin typeface="Arial"/>
                <a:cs typeface="Arial"/>
              </a:rPr>
              <a:t>more</a:t>
            </a:r>
            <a:r>
              <a:rPr dirty="0" sz="1100" spc="-3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EC3B8D"/>
                </a:solidFill>
                <a:latin typeface="Arial"/>
                <a:cs typeface="Arial"/>
              </a:rPr>
              <a:t>streaming</a:t>
            </a:r>
            <a:r>
              <a:rPr dirty="0" sz="1100" spc="-5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100" spc="-10" b="1">
                <a:solidFill>
                  <a:srgbClr val="EC3B8D"/>
                </a:solidFill>
                <a:latin typeface="Arial"/>
                <a:cs typeface="Arial"/>
              </a:rPr>
              <a:t>insights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31" name="object 31" descr=""/>
          <p:cNvGrpSpPr/>
          <p:nvPr/>
        </p:nvGrpSpPr>
        <p:grpSpPr>
          <a:xfrm>
            <a:off x="483108" y="-13525"/>
            <a:ext cx="11724005" cy="6871970"/>
            <a:chOff x="483108" y="-13525"/>
            <a:chExt cx="11724005" cy="6871970"/>
          </a:xfrm>
        </p:grpSpPr>
        <p:pic>
          <p:nvPicPr>
            <p:cNvPr id="32" name="object 32" descr="">
              <a:hlinkClick r:id="rId2"/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90443" y="529189"/>
              <a:ext cx="1079826" cy="1080205"/>
            </a:xfrm>
            <a:prstGeom prst="rect">
              <a:avLst/>
            </a:prstGeom>
          </p:spPr>
        </p:pic>
        <p:sp>
          <p:nvSpPr>
            <p:cNvPr id="33" name="object 33" descr=""/>
            <p:cNvSpPr/>
            <p:nvPr/>
          </p:nvSpPr>
          <p:spPr>
            <a:xfrm>
              <a:off x="10269474" y="761"/>
              <a:ext cx="1923414" cy="1671955"/>
            </a:xfrm>
            <a:custGeom>
              <a:avLst/>
              <a:gdLst/>
              <a:ahLst/>
              <a:cxnLst/>
              <a:rect l="l" t="t" r="r" b="b"/>
              <a:pathLst>
                <a:path w="1923415" h="1671955">
                  <a:moveTo>
                    <a:pt x="0" y="0"/>
                  </a:moveTo>
                  <a:lnTo>
                    <a:pt x="1923287" y="0"/>
                  </a:lnTo>
                  <a:lnTo>
                    <a:pt x="1923287" y="1671827"/>
                  </a:lnTo>
                  <a:lnTo>
                    <a:pt x="0" y="1671827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4" name="object 34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83108" y="6519671"/>
              <a:ext cx="11708774" cy="338328"/>
            </a:xfrm>
            <a:prstGeom prst="rect">
              <a:avLst/>
            </a:prstGeom>
          </p:spPr>
        </p:pic>
      </p:grpSp>
      <p:sp>
        <p:nvSpPr>
          <p:cNvPr id="35" name="object 35" descr=""/>
          <p:cNvSpPr txBox="1"/>
          <p:nvPr/>
        </p:nvSpPr>
        <p:spPr>
          <a:xfrm>
            <a:off x="3568943" y="6242980"/>
            <a:ext cx="5077460" cy="5499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Click</a:t>
            </a:r>
            <a:r>
              <a:rPr dirty="0" u="sng" sz="1200" spc="-4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here</a:t>
            </a:r>
            <a:r>
              <a:rPr dirty="0" u="sng" sz="1200" spc="-5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to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see</a:t>
            </a:r>
            <a:r>
              <a:rPr dirty="0" u="sng" sz="1200" spc="-5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more</a:t>
            </a:r>
            <a:r>
              <a:rPr dirty="0" u="sng" sz="1200" spc="-4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on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Innovid’s</a:t>
            </a:r>
            <a:r>
              <a:rPr dirty="0" u="sng" sz="1200" spc="-1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‘CTV</a:t>
            </a:r>
            <a:r>
              <a:rPr dirty="0" u="sng" sz="1200" spc="-6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Advertising</a:t>
            </a:r>
            <a:r>
              <a:rPr dirty="0" u="sng" sz="1200" spc="-4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Insights</a:t>
            </a:r>
            <a:r>
              <a:rPr dirty="0" u="sng" sz="1200" spc="-2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dirty="0" u="sng" sz="12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5"/>
              </a:rPr>
              <a:t>Report’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sz="1200">
              <a:latin typeface="Arial"/>
              <a:cs typeface="Arial"/>
            </a:endParaRPr>
          </a:p>
          <a:p>
            <a:pPr marL="450215">
              <a:lnSpc>
                <a:spcPct val="100000"/>
              </a:lnSpc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1F866F1-86B9-4B5F-B830-31091247DCFC}"/>
</file>

<file path=customXml/itemProps2.xml><?xml version="1.0" encoding="utf-8"?>
<ds:datastoreItem xmlns:ds="http://schemas.openxmlformats.org/officeDocument/2006/customXml" ds:itemID="{D473FDD0-7A76-48A6-BE56-01A7E40CDBF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Reed Kiely</dc:creator>
  <dc:title>Grab &amp; Go</dc:title>
  <dcterms:created xsi:type="dcterms:W3CDTF">2024-05-01T17:51:42Z</dcterms:created>
  <dcterms:modified xsi:type="dcterms:W3CDTF">2024-05-01T17:51:42Z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24.1.149</vt:lpwstr>
  </property>
</Properties>
</file>