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14515"/>
            <a:ext cx="12191365" cy="443865"/>
          </a:xfrm>
          <a:custGeom>
            <a:avLst/>
            <a:gdLst/>
            <a:ahLst/>
            <a:cxnLst/>
            <a:rect l="l" t="t" r="r" b="b"/>
            <a:pathLst>
              <a:path w="12191365" h="443865">
                <a:moveTo>
                  <a:pt x="0" y="443484"/>
                </a:moveTo>
                <a:lnTo>
                  <a:pt x="12191238" y="443484"/>
                </a:lnTo>
                <a:lnTo>
                  <a:pt x="12191238" y="0"/>
                </a:lnTo>
                <a:lnTo>
                  <a:pt x="0" y="0"/>
                </a:lnTo>
                <a:lnTo>
                  <a:pt x="0" y="44348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51350"/>
          </a:xfrm>
          <a:custGeom>
            <a:avLst/>
            <a:gdLst/>
            <a:ahLst/>
            <a:cxnLst/>
            <a:rect l="l" t="t" r="r" b="b"/>
            <a:pathLst>
              <a:path w="12191365" h="4451350">
                <a:moveTo>
                  <a:pt x="0" y="4450842"/>
                </a:moveTo>
                <a:lnTo>
                  <a:pt x="12191238" y="4450842"/>
                </a:lnTo>
                <a:lnTo>
                  <a:pt x="12191238" y="0"/>
                </a:lnTo>
                <a:lnTo>
                  <a:pt x="0" y="0"/>
                </a:lnTo>
                <a:lnTo>
                  <a:pt x="0" y="445084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directvads-media.s3-accelerate.amazonaws.com/2023/11/Cord-Stackers_11.9.23.pdf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83581"/>
            <a:ext cx="971994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Advertisers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can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broaden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their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reach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by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targeting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‘cord-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stackers’,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audiences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who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watch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across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live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streaming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67089" y="54504"/>
            <a:ext cx="1725295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11557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5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5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05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engagement</a:t>
            </a:r>
            <a:r>
              <a:rPr dirty="0" sz="1050" spc="-6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1336982" y="5457107"/>
            <a:ext cx="239395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DIRECTV,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How</a:t>
            </a:r>
            <a:r>
              <a:rPr dirty="0" sz="7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Do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Cord-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Stackers</a:t>
            </a:r>
            <a:r>
              <a:rPr dirty="0" sz="700" spc="3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Stack</a:t>
            </a:r>
            <a:r>
              <a:rPr dirty="0" sz="7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Up?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,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2023.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-4762" y="6132385"/>
            <a:ext cx="12201525" cy="287020"/>
            <a:chOff x="-4762" y="6132385"/>
            <a:chExt cx="12201525" cy="287020"/>
          </a:xfrm>
        </p:grpSpPr>
        <p:sp>
          <p:nvSpPr>
            <p:cNvPr id="9" name="object 9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12192000" y="27736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0" y="6137147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7"/>
                  </a:moveTo>
                  <a:lnTo>
                    <a:pt x="0" y="277367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3507950" y="6166036"/>
            <a:ext cx="5185410" cy="626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see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on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DIRECTV’s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‘How</a:t>
            </a:r>
            <a:r>
              <a:rPr dirty="0" u="sng" sz="1200" spc="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do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cord-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stackers</a:t>
            </a:r>
            <a:r>
              <a:rPr dirty="0" u="sng" sz="1200" spc="-6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stack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up?’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1200">
              <a:latin typeface="Arial"/>
              <a:cs typeface="Arial"/>
            </a:endParaRPr>
          </a:p>
          <a:p>
            <a:pPr marL="511175">
              <a:lnSpc>
                <a:spcPct val="100000"/>
              </a:lnSpc>
              <a:spcBef>
                <a:spcPts val="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761" y="774"/>
            <a:ext cx="2783205" cy="300355"/>
          </a:xfrm>
          <a:custGeom>
            <a:avLst/>
            <a:gdLst/>
            <a:ahLst/>
            <a:cxnLst/>
            <a:rect l="l" t="t" r="r" b="b"/>
            <a:pathLst>
              <a:path w="2783205" h="300355">
                <a:moveTo>
                  <a:pt x="2782811" y="0"/>
                </a:moveTo>
                <a:lnTo>
                  <a:pt x="0" y="0"/>
                </a:lnTo>
                <a:lnTo>
                  <a:pt x="0" y="300215"/>
                </a:lnTo>
                <a:lnTo>
                  <a:pt x="2782811" y="300215"/>
                </a:lnTo>
                <a:lnTo>
                  <a:pt x="2782811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761" y="761"/>
            <a:ext cx="2783205" cy="30035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5143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40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‘Cord-Stacker’</a:t>
            </a:r>
            <a:r>
              <a:rPr dirty="0" sz="1200" spc="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Engagement</a:t>
            </a:r>
            <a:r>
              <a:rPr dirty="0" sz="12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Stats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407469" y="1858911"/>
            <a:ext cx="53968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‘Cord-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Stackers’</a:t>
            </a:r>
            <a:r>
              <a:rPr dirty="0" u="sng" sz="1600" spc="-1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Are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More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Likely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Engage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With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9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Ads</a:t>
            </a:r>
            <a:endParaRPr sz="1600">
              <a:latin typeface="Arial"/>
              <a:cs typeface="Arial"/>
            </a:endParaRPr>
          </a:p>
        </p:txBody>
      </p:sp>
      <p:graphicFrame>
        <p:nvGraphicFramePr>
          <p:cNvPr id="15" name="object 15" descr=""/>
          <p:cNvGraphicFramePr>
            <a:graphicFrameLocks noGrp="1"/>
          </p:cNvGraphicFramePr>
          <p:nvPr/>
        </p:nvGraphicFramePr>
        <p:xfrm>
          <a:off x="1250061" y="2310764"/>
          <a:ext cx="9770110" cy="30308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8235"/>
                <a:gridCol w="1726564"/>
                <a:gridCol w="1749425"/>
              </a:tblGrid>
              <a:tr h="15163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2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239520" marR="208279">
                        <a:lnSpc>
                          <a:spcPct val="100000"/>
                        </a:lnSpc>
                      </a:pPr>
                      <a:r>
                        <a:rPr dirty="0" sz="20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Will Pay</a:t>
                      </a:r>
                      <a:r>
                        <a:rPr dirty="0" sz="2000" spc="3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attention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2000" spc="2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ads</a:t>
                      </a:r>
                      <a:r>
                        <a:rPr dirty="0" sz="2000" spc="3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2000" spc="2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brands</a:t>
                      </a:r>
                      <a:r>
                        <a:rPr dirty="0" sz="2000" spc="1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products</a:t>
                      </a:r>
                      <a:r>
                        <a:rPr dirty="0" sz="2000" spc="6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that</a:t>
                      </a:r>
                      <a:r>
                        <a:rPr dirty="0" sz="2000" spc="7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they</a:t>
                      </a:r>
                      <a:r>
                        <a:rPr dirty="0" sz="2000" spc="9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are</a:t>
                      </a:r>
                      <a:r>
                        <a:rPr dirty="0" sz="2000" spc="7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considering</a:t>
                      </a:r>
                      <a:r>
                        <a:rPr dirty="0" sz="2000" spc="19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buying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9304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B1363"/>
                      </a:solidFill>
                      <a:prstDash val="solid"/>
                    </a:lnT>
                    <a:lnB w="19050">
                      <a:solidFill>
                        <a:srgbClr val="145F8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527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4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Cord-Stackers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99085">
                        <a:lnSpc>
                          <a:spcPct val="100000"/>
                        </a:lnSpc>
                      </a:pPr>
                      <a:r>
                        <a:rPr dirty="0" sz="4400" spc="-25" b="1">
                          <a:solidFill>
                            <a:srgbClr val="EC3B8D"/>
                          </a:solidFill>
                          <a:latin typeface="Arial"/>
                          <a:cs typeface="Arial"/>
                        </a:rPr>
                        <a:t>68%</a:t>
                      </a:r>
                      <a:endParaRPr sz="4400">
                        <a:latin typeface="Arial"/>
                        <a:cs typeface="Arial"/>
                      </a:endParaRPr>
                    </a:p>
                  </a:txBody>
                  <a:tcPr marL="0" marR="0" marB="0" marT="4572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B1363"/>
                      </a:solidFill>
                      <a:prstDash val="solid"/>
                    </a:lnT>
                    <a:lnB w="19050">
                      <a:solidFill>
                        <a:srgbClr val="145F8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34315" marR="20320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4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Streaming</a:t>
                      </a:r>
                      <a:r>
                        <a:rPr dirty="0" sz="1400" spc="-5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VOD </a:t>
                      </a:r>
                      <a:r>
                        <a:rPr dirty="0" sz="1400" spc="-2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Only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R="31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4400" spc="-25" b="1">
                          <a:solidFill>
                            <a:srgbClr val="00BEF1"/>
                          </a:solidFill>
                          <a:latin typeface="Arial"/>
                          <a:cs typeface="Arial"/>
                        </a:rPr>
                        <a:t>55%</a:t>
                      </a:r>
                      <a:endParaRPr sz="4400">
                        <a:latin typeface="Arial"/>
                        <a:cs typeface="Arial"/>
                      </a:endParaRPr>
                    </a:p>
                  </a:txBody>
                  <a:tcPr marL="0" marR="0" marB="0" marT="4572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B1363"/>
                      </a:solidFill>
                      <a:prstDash val="solid"/>
                    </a:lnT>
                    <a:lnB w="19050">
                      <a:solidFill>
                        <a:srgbClr val="145F82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5144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239520" marR="539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20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Often</a:t>
                      </a:r>
                      <a:r>
                        <a:rPr dirty="0" sz="2000" spc="-3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take</a:t>
                      </a:r>
                      <a:r>
                        <a:rPr dirty="0" sz="2000" spc="-15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action</a:t>
                      </a:r>
                      <a:r>
                        <a:rPr dirty="0" sz="2000" spc="-10" b="1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(research</a:t>
                      </a:r>
                      <a:r>
                        <a:rPr dirty="0" sz="2000" spc="-4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2000" spc="-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make</a:t>
                      </a:r>
                      <a:r>
                        <a:rPr dirty="0" sz="2000" spc="-1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5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purchase)</a:t>
                      </a:r>
                      <a:r>
                        <a:rPr dirty="0" sz="2000" spc="-2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after</a:t>
                      </a:r>
                      <a:r>
                        <a:rPr dirty="0" sz="2000" spc="1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seeing</a:t>
                      </a:r>
                      <a:r>
                        <a:rPr dirty="0" sz="2000" spc="12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2000" spc="2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7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TV</a:t>
                      </a:r>
                      <a:r>
                        <a:rPr dirty="0" sz="2000" spc="-10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dirty="0" sz="2000" spc="145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2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200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interests</a:t>
                      </a:r>
                      <a:r>
                        <a:rPr dirty="0" sz="2000" spc="-5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20">
                          <a:solidFill>
                            <a:srgbClr val="1B1363"/>
                          </a:solidFill>
                          <a:latin typeface="Arial"/>
                          <a:cs typeface="Arial"/>
                        </a:rPr>
                        <a:t>them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45F82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04800">
                        <a:lnSpc>
                          <a:spcPct val="100000"/>
                        </a:lnSpc>
                        <a:spcBef>
                          <a:spcPts val="3115"/>
                        </a:spcBef>
                      </a:pPr>
                      <a:r>
                        <a:rPr dirty="0" sz="4400" spc="-25" b="1">
                          <a:solidFill>
                            <a:srgbClr val="EC3B8D"/>
                          </a:solidFill>
                          <a:latin typeface="Arial"/>
                          <a:cs typeface="Arial"/>
                        </a:rPr>
                        <a:t>34%</a:t>
                      </a:r>
                      <a:endParaRPr sz="4400">
                        <a:latin typeface="Arial"/>
                        <a:cs typeface="Arial"/>
                      </a:endParaRPr>
                    </a:p>
                  </a:txBody>
                  <a:tcPr marL="0" marR="0" marB="0" marT="395605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45F82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5595">
                        <a:lnSpc>
                          <a:spcPct val="100000"/>
                        </a:lnSpc>
                        <a:spcBef>
                          <a:spcPts val="3115"/>
                        </a:spcBef>
                      </a:pPr>
                      <a:r>
                        <a:rPr dirty="0" sz="4400" spc="-25" b="1">
                          <a:solidFill>
                            <a:srgbClr val="00BEF1"/>
                          </a:solidFill>
                          <a:latin typeface="Arial"/>
                          <a:cs typeface="Arial"/>
                        </a:rPr>
                        <a:t>23%</a:t>
                      </a:r>
                      <a:endParaRPr sz="4400">
                        <a:latin typeface="Arial"/>
                        <a:cs typeface="Arial"/>
                      </a:endParaRPr>
                    </a:p>
                  </a:txBody>
                  <a:tcPr marL="0" marR="0" marB="0" marT="395605">
                    <a:lnL w="19050">
                      <a:solidFill>
                        <a:srgbClr val="1B1363"/>
                      </a:solidFill>
                      <a:prstDash val="solid"/>
                    </a:lnL>
                    <a:lnR w="19050">
                      <a:solidFill>
                        <a:srgbClr val="1B1363"/>
                      </a:solidFill>
                      <a:prstDash val="solid"/>
                    </a:lnR>
                    <a:lnT w="19050">
                      <a:solidFill>
                        <a:srgbClr val="145F82"/>
                      </a:solidFill>
                      <a:prstDash val="solid"/>
                    </a:lnT>
                    <a:lnB w="19050">
                      <a:solidFill>
                        <a:srgbClr val="1B1363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405127" y="2671571"/>
            <a:ext cx="905255" cy="90525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86839" y="4095000"/>
            <a:ext cx="999743" cy="9997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3ADF5F-F894-4415-8CB6-6CAFE277A353}"/>
</file>

<file path=customXml/itemProps2.xml><?xml version="1.0" encoding="utf-8"?>
<ds:datastoreItem xmlns:ds="http://schemas.openxmlformats.org/officeDocument/2006/customXml" ds:itemID="{A2DC814B-A2E7-44CD-AD94-6190C9437AB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2024-05-01T17:51:29Z</dcterms:created>
  <dcterms:modified xsi:type="dcterms:W3CDTF">2024-05-01T17:51:29Z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