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68467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4E60A0-0382-4237-A1B9-6F49F1A24367}" v="1" dt="2024-05-01T14:46:02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64E60A0-0382-4237-A1B9-6F49F1A24367}"/>
    <pc:docChg chg="addSld delSld modSld">
      <pc:chgData name="Dylan Breger" userId="9b3da09f-10fe-42ec-9aa5-9fa2a3e9cc20" providerId="ADAL" clId="{A64E60A0-0382-4237-A1B9-6F49F1A24367}" dt="2024-05-01T14:46:07.438" v="1" actId="47"/>
      <pc:docMkLst>
        <pc:docMk/>
      </pc:docMkLst>
      <pc:sldChg chg="add del">
        <pc:chgData name="Dylan Breger" userId="9b3da09f-10fe-42ec-9aa5-9fa2a3e9cc20" providerId="ADAL" clId="{A64E60A0-0382-4237-A1B9-6F49F1A24367}" dt="2024-05-01T14:46:07.438" v="1" actId="47"/>
        <pc:sldMkLst>
          <pc:docMk/>
          <pc:sldMk cId="2678927542" sldId="214732710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035251134557021E-2"/>
          <c:y val="0.15458017796509688"/>
          <c:w val="0.97290360869402603"/>
          <c:h val="0.740339754636664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AVOD Viewers (millions)</c:v>
                </c:pt>
              </c:strCache>
            </c:strRef>
          </c:tx>
          <c:spPr>
            <a:solidFill>
              <a:srgbClr val="ED3C8D"/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0.0</c:formatCode>
                <c:ptCount val="6"/>
                <c:pt idx="0">
                  <c:v>83.9</c:v>
                </c:pt>
                <c:pt idx="1">
                  <c:v>109.6</c:v>
                </c:pt>
                <c:pt idx="2">
                  <c:v>134</c:v>
                </c:pt>
                <c:pt idx="3">
                  <c:v>149.30000000000001</c:v>
                </c:pt>
                <c:pt idx="4">
                  <c:v>164.1</c:v>
                </c:pt>
                <c:pt idx="5">
                  <c:v>180.2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3-41F3-B2C1-342DAC244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6"/>
        <c:axId val="713590728"/>
        <c:axId val="713588168"/>
      </c:barChart>
      <c:catAx>
        <c:axId val="713590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713588168"/>
        <c:crosses val="autoZero"/>
        <c:auto val="1"/>
        <c:lblAlgn val="ctr"/>
        <c:lblOffset val="100"/>
        <c:noMultiLvlLbl val="0"/>
      </c:catAx>
      <c:valAx>
        <c:axId val="713588168"/>
        <c:scaling>
          <c:orientation val="minMax"/>
          <c:max val="190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713590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DB96477-A756-5434-9A66-68F4B2F61AB1}"/>
              </a:ext>
            </a:extLst>
          </p:cNvPr>
          <p:cNvSpPr/>
          <p:nvPr/>
        </p:nvSpPr>
        <p:spPr>
          <a:xfrm>
            <a:off x="0" y="1690785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814F4D-71CB-0881-2B38-8E3E1DAF42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7893"/>
            <a:ext cx="11708793" cy="3501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694A05E-FAE0-E1FA-4C56-1C7E7D4462C8}"/>
              </a:ext>
            </a:extLst>
          </p:cNvPr>
          <p:cNvSpPr/>
          <p:nvPr/>
        </p:nvSpPr>
        <p:spPr>
          <a:xfrm>
            <a:off x="483207" y="657580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84E4FE-6958-30CD-0CC7-F6351A217D6D}"/>
              </a:ext>
            </a:extLst>
          </p:cNvPr>
          <p:cNvSpPr txBox="1"/>
          <p:nvPr/>
        </p:nvSpPr>
        <p:spPr>
          <a:xfrm>
            <a:off x="486342" y="6304258"/>
            <a:ext cx="116486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20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eMarketer Insider Intelligence,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20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AVOD Viewers and Penetration,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20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February 2024.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586E910-4864-F98B-8501-479C93AE2803}"/>
              </a:ext>
            </a:extLst>
          </p:cNvPr>
          <p:cNvSpPr txBox="1"/>
          <p:nvPr/>
        </p:nvSpPr>
        <p:spPr>
          <a:xfrm>
            <a:off x="145897" y="415636"/>
            <a:ext cx="102706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Ad-supported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streaming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is growing by double-digits each year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which has expanded </a:t>
            </a:r>
            <a:r>
              <a:rPr lang="en-US" sz="2600" b="1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where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brands can reach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viewers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online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DE6DDC-A86F-0F4F-7C78-7359F45A2458}"/>
              </a:ext>
            </a:extLst>
          </p:cNvPr>
          <p:cNvGraphicFramePr/>
          <p:nvPr/>
        </p:nvGraphicFramePr>
        <p:xfrm>
          <a:off x="401571" y="2326195"/>
          <a:ext cx="11174846" cy="3869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EACC386-6619-76E4-B4F5-ED63B22499AE}"/>
              </a:ext>
            </a:extLst>
          </p:cNvPr>
          <p:cNvSpPr txBox="1"/>
          <p:nvPr/>
        </p:nvSpPr>
        <p:spPr>
          <a:xfrm>
            <a:off x="2758959" y="1871890"/>
            <a:ext cx="66740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Ad-Supported Video-on-Demand (AVOD) Viewers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 millions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BD040EB-6DF6-11B6-03B5-29D62A85512A}"/>
              </a:ext>
            </a:extLst>
          </p:cNvPr>
          <p:cNvSpPr/>
          <p:nvPr/>
        </p:nvSpPr>
        <p:spPr>
          <a:xfrm>
            <a:off x="1989424" y="4103333"/>
            <a:ext cx="594597" cy="357909"/>
          </a:xfrm>
          <a:prstGeom prst="roundRect">
            <a:avLst/>
          </a:prstGeom>
          <a:solidFill>
            <a:srgbClr val="4EBEA4"/>
          </a:solidFill>
          <a:ln>
            <a:solidFill>
              <a:srgbClr val="20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+39%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YoY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9142D7F-DDD2-6D67-E0B9-FDD8F4624525}"/>
              </a:ext>
            </a:extLst>
          </p:cNvPr>
          <p:cNvSpPr/>
          <p:nvPr/>
        </p:nvSpPr>
        <p:spPr>
          <a:xfrm>
            <a:off x="3813473" y="3741430"/>
            <a:ext cx="594597" cy="357909"/>
          </a:xfrm>
          <a:prstGeom prst="roundRect">
            <a:avLst/>
          </a:prstGeom>
          <a:solidFill>
            <a:srgbClr val="4EBEA4"/>
          </a:solidFill>
          <a:ln>
            <a:solidFill>
              <a:srgbClr val="20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+31%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YoY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FEA2A2B-C479-B7F8-4690-28401463C082}"/>
              </a:ext>
            </a:extLst>
          </p:cNvPr>
          <p:cNvSpPr/>
          <p:nvPr/>
        </p:nvSpPr>
        <p:spPr>
          <a:xfrm>
            <a:off x="5615918" y="3358841"/>
            <a:ext cx="594597" cy="357909"/>
          </a:xfrm>
          <a:prstGeom prst="roundRect">
            <a:avLst/>
          </a:prstGeom>
          <a:solidFill>
            <a:srgbClr val="4EBEA4"/>
          </a:solidFill>
          <a:ln>
            <a:solidFill>
              <a:srgbClr val="20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+23%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YoY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4DC4050-D9A0-65C1-F50D-A91DF542B617}"/>
              </a:ext>
            </a:extLst>
          </p:cNvPr>
          <p:cNvSpPr/>
          <p:nvPr/>
        </p:nvSpPr>
        <p:spPr>
          <a:xfrm>
            <a:off x="7468593" y="3148483"/>
            <a:ext cx="594597" cy="357909"/>
          </a:xfrm>
          <a:prstGeom prst="roundRect">
            <a:avLst/>
          </a:prstGeom>
          <a:solidFill>
            <a:srgbClr val="4EBEA4"/>
          </a:solidFill>
          <a:ln>
            <a:solidFill>
              <a:srgbClr val="20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+22%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YoY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740FF4E-8013-1685-70E5-A11D6512EF7D}"/>
              </a:ext>
            </a:extLst>
          </p:cNvPr>
          <p:cNvSpPr/>
          <p:nvPr/>
        </p:nvSpPr>
        <p:spPr>
          <a:xfrm>
            <a:off x="9251446" y="2869216"/>
            <a:ext cx="594597" cy="357909"/>
          </a:xfrm>
          <a:prstGeom prst="roundRect">
            <a:avLst/>
          </a:prstGeom>
          <a:solidFill>
            <a:srgbClr val="4EBEA4"/>
          </a:solidFill>
          <a:ln>
            <a:solidFill>
              <a:srgbClr val="20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+10%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YoY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E8F5235-D381-212E-86AF-9E8AFF3DE729}"/>
              </a:ext>
            </a:extLst>
          </p:cNvPr>
          <p:cNvSpPr/>
          <p:nvPr/>
        </p:nvSpPr>
        <p:spPr>
          <a:xfrm>
            <a:off x="11091338" y="2565794"/>
            <a:ext cx="594597" cy="357909"/>
          </a:xfrm>
          <a:prstGeom prst="roundRect">
            <a:avLst/>
          </a:prstGeom>
          <a:solidFill>
            <a:srgbClr val="4EBEA4"/>
          </a:solidFill>
          <a:ln>
            <a:solidFill>
              <a:srgbClr val="20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+10%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YoY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9A6F7C-EE42-EC09-CD0E-42C4B7CA9F1A}"/>
              </a:ext>
            </a:extLst>
          </p:cNvPr>
          <p:cNvSpPr/>
          <p:nvPr/>
        </p:nvSpPr>
        <p:spPr>
          <a:xfrm>
            <a:off x="-3" y="0"/>
            <a:ext cx="1668414" cy="25496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AVOD Viewers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40FF64-9CA0-030A-07C5-9D3FFF9D271E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6" name="Picture 2">
            <a:hlinkClick r:id="rId4"/>
            <a:extLst>
              <a:ext uri="{FF2B5EF4-FFF2-40B4-BE49-F238E27FC236}">
                <a16:creationId xmlns:a16="http://schemas.microsoft.com/office/drawing/2014/main" id="{9F860BD0-BFF0-444B-5A6E-3E3EB63929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674D1EC-66DC-E321-F355-E5DAC8BE994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57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4</cp:revision>
  <dcterms:created xsi:type="dcterms:W3CDTF">2024-05-01T14:39:59Z</dcterms:created>
  <dcterms:modified xsi:type="dcterms:W3CDTF">2024-05-01T21:10:59Z</dcterms:modified>
</cp:coreProperties>
</file>