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14732710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CD4882-58E1-46D5-B6F1-DDC1F2066639}" v="2" dt="2024-05-01T22:50:04.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3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2CCD4882-58E1-46D5-B6F1-DDC1F2066639}"/>
    <pc:docChg chg="addSld delSld modSld">
      <pc:chgData name="Dylan Breger" userId="9b3da09f-10fe-42ec-9aa5-9fa2a3e9cc20" providerId="ADAL" clId="{2CCD4882-58E1-46D5-B6F1-DDC1F2066639}" dt="2024-05-01T22:50:10.660" v="3" actId="47"/>
      <pc:docMkLst>
        <pc:docMk/>
      </pc:docMkLst>
      <pc:sldChg chg="add del">
        <pc:chgData name="Dylan Breger" userId="9b3da09f-10fe-42ec-9aa5-9fa2a3e9cc20" providerId="ADAL" clId="{2CCD4882-58E1-46D5-B6F1-DDC1F2066639}" dt="2024-05-01T22:50:10.660" v="3" actId="47"/>
        <pc:sldMkLst>
          <pc:docMk/>
          <pc:sldMk cId="3287000069" sldId="2146846504"/>
        </pc:sldMkLst>
      </pc:sldChg>
      <pc:sldChg chg="del">
        <pc:chgData name="Dylan Breger" userId="9b3da09f-10fe-42ec-9aa5-9fa2a3e9cc20" providerId="ADAL" clId="{2CCD4882-58E1-46D5-B6F1-DDC1F2066639}" dt="2024-05-01T14:46:19.684" v="1" actId="47"/>
        <pc:sldMkLst>
          <pc:docMk/>
          <pc:sldMk cId="2622575974" sldId="2146846733"/>
        </pc:sldMkLst>
      </pc:sldChg>
      <pc:sldChg chg="add">
        <pc:chgData name="Dylan Breger" userId="9b3da09f-10fe-42ec-9aa5-9fa2a3e9cc20" providerId="ADAL" clId="{2CCD4882-58E1-46D5-B6F1-DDC1F2066639}" dt="2024-05-01T22:50:04.102" v="2"/>
        <pc:sldMkLst>
          <pc:docMk/>
          <pc:sldMk cId="2678927542" sldId="21473271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CE9FD-744D-4CD3-955B-CE9AC8CC1275}" type="datetimeFigureOut">
              <a:rPr lang="en-US" smtClean="0"/>
              <a:t>5/1/2024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1ECE1-78BA-4CEF-A093-1E880DB02D08}" type="slidenum">
              <a:rPr lang="en-US" smtClean="0"/>
              <a:t>‹#›</a:t>
            </a:fld>
            <a:endParaRPr lang="en-US"/>
          </a:p>
        </p:txBody>
      </p:sp>
    </p:spTree>
    <p:extLst>
      <p:ext uri="{BB962C8B-B14F-4D97-AF65-F5344CB8AC3E}">
        <p14:creationId xmlns:p14="http://schemas.microsoft.com/office/powerpoint/2010/main" val="15470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805E-EBCF-9312-CE71-139CFBEF38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AB7BDB-8BD6-AF90-7646-F5B1AD5BCF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CE1EF3-B89B-79E8-AFB9-8037F18076DF}"/>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E8DE465B-301F-796C-657B-A30A25A804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991E9-ED51-9A79-6919-936CCC72358D}"/>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24882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0B89-A872-5841-1696-9681238AC1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896420-565A-BE1D-81E5-2BA671CC15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18362-1F02-BD99-9EBB-A8B20363E9E1}"/>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0A91B4C8-A293-9331-F8B1-E60E7CF65A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B27BB-768A-1C01-40B7-95B2655FE264}"/>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202103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4F20F8-7B69-FA68-0B85-43F7E2FE32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6B99C9-E340-D88E-16F1-22D44AF946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7F19E-2D5B-A9A5-2C8E-67FC95052267}"/>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B9599A2F-7497-178C-4908-6C479F283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7D349C-915F-1ECE-D645-CC882F3D530A}"/>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31352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F099D-F36F-5AEC-E4DA-A361382873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C4B117-C9D6-50D1-88C3-D6B188EC74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D40A8C-52CC-714A-61F6-AF2E2C126D63}"/>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C4FB49BE-B820-E3A9-2656-DA1A8682FE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E69C6A-ABFA-FBE4-DC1F-75B6DB0293C3}"/>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64931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313BB-1037-9FAA-3787-77BE89E3AD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5829FD-710D-7552-4D35-D3E6DCA425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063317-F996-198A-CB35-86FDAE1EB626}"/>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C9A76E8B-565F-9896-E65F-AD73A812B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04ED8-869B-140D-A9F4-0A08D13C0BBA}"/>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1775564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B0D58-F1F7-F59D-5EED-28CEC6CAC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0AB7E9-A357-16C2-5894-1184E332EF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EE7ADA-A844-AEF6-C8CC-17434EB53A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246532-B81C-6D51-C778-715FD8CB1706}"/>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6" name="Footer Placeholder 5">
            <a:extLst>
              <a:ext uri="{FF2B5EF4-FFF2-40B4-BE49-F238E27FC236}">
                <a16:creationId xmlns:a16="http://schemas.microsoft.com/office/drawing/2014/main" id="{16B29277-027B-CE93-1B34-4469176DC5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422C15-1370-B13A-3BD7-3CB58F42561C}"/>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7957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1732-BC38-B84A-F5C9-4B7B07B976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2440BC-F7DC-2406-A1C1-A53525CA9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AAF278-7581-16A1-F587-AB140A1085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21E5F3-0825-D95D-4306-921DED26B4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7466D9-505D-E222-904C-BC647EC4AA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97D1DB-D845-DEB4-2CB6-18BB0014600B}"/>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8" name="Footer Placeholder 7">
            <a:extLst>
              <a:ext uri="{FF2B5EF4-FFF2-40B4-BE49-F238E27FC236}">
                <a16:creationId xmlns:a16="http://schemas.microsoft.com/office/drawing/2014/main" id="{E6B3BF9A-E39B-5E6B-FBAF-1AAC17525B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598851-F666-C81D-A53E-8D1346DB3F49}"/>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210514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08A07-E898-8C8C-3225-B46E0DF5AF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F3670C-65C2-0B4E-CA3B-43894831A61E}"/>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4" name="Footer Placeholder 3">
            <a:extLst>
              <a:ext uri="{FF2B5EF4-FFF2-40B4-BE49-F238E27FC236}">
                <a16:creationId xmlns:a16="http://schemas.microsoft.com/office/drawing/2014/main" id="{E3E28BC6-98BF-31FB-A6E1-1C6F4AC59F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A077B0-4DE8-5CA2-7E46-02D91FEFFF4F}"/>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378057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B5FBEE-5C3C-D36D-5E11-5DA24F8BB47A}"/>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3" name="Footer Placeholder 2">
            <a:extLst>
              <a:ext uri="{FF2B5EF4-FFF2-40B4-BE49-F238E27FC236}">
                <a16:creationId xmlns:a16="http://schemas.microsoft.com/office/drawing/2014/main" id="{3A75691E-70E3-2FF7-7F8E-E1003F8F19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CA5534-7A66-64A7-0B77-4AE228BD25D3}"/>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124697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85261-A23A-E31B-A904-BCA18E740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077923-CCDD-2369-888E-79B800425E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3569C4-157B-B934-761A-37952556F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7EECC2-561E-FD2B-1B6C-E46EEB881B4C}"/>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6" name="Footer Placeholder 5">
            <a:extLst>
              <a:ext uri="{FF2B5EF4-FFF2-40B4-BE49-F238E27FC236}">
                <a16:creationId xmlns:a16="http://schemas.microsoft.com/office/drawing/2014/main" id="{3B82877C-D14D-D1F2-333E-5927F5683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0E3031-23B3-508E-2130-07AAA72FBB1F}"/>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129767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5CB9-7385-19D1-B3C2-12C6B4F21C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222C15-3C91-974E-6D54-B941DF534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4F7F74-AAC9-75F8-BE3C-34ED7D96C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2DB29-736A-C40F-3FA5-F44294653CCA}"/>
              </a:ext>
            </a:extLst>
          </p:cNvPr>
          <p:cNvSpPr>
            <a:spLocks noGrp="1"/>
          </p:cNvSpPr>
          <p:nvPr>
            <p:ph type="dt" sz="half" idx="10"/>
          </p:nvPr>
        </p:nvSpPr>
        <p:spPr/>
        <p:txBody>
          <a:bodyPr/>
          <a:lstStyle/>
          <a:p>
            <a:fld id="{1D1FA119-1B4A-49A2-B0CD-6EBE4764EFCA}" type="datetimeFigureOut">
              <a:rPr lang="en-US" smtClean="0"/>
              <a:t>5/1/2024</a:t>
            </a:fld>
            <a:endParaRPr lang="en-US"/>
          </a:p>
        </p:txBody>
      </p:sp>
      <p:sp>
        <p:nvSpPr>
          <p:cNvPr id="6" name="Footer Placeholder 5">
            <a:extLst>
              <a:ext uri="{FF2B5EF4-FFF2-40B4-BE49-F238E27FC236}">
                <a16:creationId xmlns:a16="http://schemas.microsoft.com/office/drawing/2014/main" id="{BD1D2016-0081-9073-A0EC-094C137D46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B8F83-2C31-D193-69FC-E35A55DC7517}"/>
              </a:ext>
            </a:extLst>
          </p:cNvPr>
          <p:cNvSpPr>
            <a:spLocks noGrp="1"/>
          </p:cNvSpPr>
          <p:nvPr>
            <p:ph type="sldNum" sz="quarter" idx="12"/>
          </p:nvPr>
        </p:nvSpPr>
        <p:spPr/>
        <p:txBody>
          <a:bodyPr/>
          <a:lstStyle/>
          <a:p>
            <a:fld id="{376A0D36-5A75-448D-99AB-7BABE52D1C62}" type="slidenum">
              <a:rPr lang="en-US" smtClean="0"/>
              <a:t>‹#›</a:t>
            </a:fld>
            <a:endParaRPr lang="en-US"/>
          </a:p>
        </p:txBody>
      </p:sp>
    </p:spTree>
    <p:extLst>
      <p:ext uri="{BB962C8B-B14F-4D97-AF65-F5344CB8AC3E}">
        <p14:creationId xmlns:p14="http://schemas.microsoft.com/office/powerpoint/2010/main" val="73739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91A0DF-53A9-A0EC-9B12-C113C3D75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B6A834-8B17-C4CD-5A74-5A3946C36F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F1DF79-C1AB-2FAC-F91A-CEF25DA2A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1FA119-1B4A-49A2-B0CD-6EBE4764EFCA}" type="datetimeFigureOut">
              <a:rPr lang="en-US" smtClean="0"/>
              <a:t>5/1/2024</a:t>
            </a:fld>
            <a:endParaRPr lang="en-US"/>
          </a:p>
        </p:txBody>
      </p:sp>
      <p:sp>
        <p:nvSpPr>
          <p:cNvPr id="5" name="Footer Placeholder 4">
            <a:extLst>
              <a:ext uri="{FF2B5EF4-FFF2-40B4-BE49-F238E27FC236}">
                <a16:creationId xmlns:a16="http://schemas.microsoft.com/office/drawing/2014/main" id="{A4DB6D2F-79D8-A5E8-455B-BE6CC2572E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A63874B-E1F1-8FDE-67DB-39031ADB31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6A0D36-5A75-448D-99AB-7BABE52D1C62}" type="slidenum">
              <a:rPr lang="en-US" smtClean="0"/>
              <a:t>‹#›</a:t>
            </a:fld>
            <a:endParaRPr lang="en-US"/>
          </a:p>
        </p:txBody>
      </p:sp>
    </p:spTree>
    <p:extLst>
      <p:ext uri="{BB962C8B-B14F-4D97-AF65-F5344CB8AC3E}">
        <p14:creationId xmlns:p14="http://schemas.microsoft.com/office/powerpoint/2010/main" val="428381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3" Type="http://schemas.openxmlformats.org/officeDocument/2006/relationships/hyperlink" Target="https://thevab.com/signin" TargetMode="External"/><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4AEF74-ED62-75CC-B940-75E3FB7EDB5C}"/>
              </a:ext>
            </a:extLst>
          </p:cNvPr>
          <p:cNvSpPr/>
          <p:nvPr/>
        </p:nvSpPr>
        <p:spPr>
          <a:xfrm>
            <a:off x="0" y="1685013"/>
            <a:ext cx="12192000"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68C02BF9-F2E0-5B6B-6620-5629BC40E4B2}"/>
              </a:ext>
            </a:extLst>
          </p:cNvPr>
          <p:cNvSpPr/>
          <p:nvPr/>
        </p:nvSpPr>
        <p:spPr>
          <a:xfrm>
            <a:off x="66972" y="347530"/>
            <a:ext cx="10239128"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Almost all streaming services </a:t>
            </a:r>
            <a:r>
              <a:rPr lang="en-US" sz="2600" b="1">
                <a:solidFill>
                  <a:srgbClr val="1B1464"/>
                </a:solidFill>
                <a:latin typeface="Helvetica" pitchFamily="2" charset="0"/>
              </a:rPr>
              <a:t>have increased their viewership by double-digits since the pandemic</a:t>
            </a:r>
            <a:endParaRPr kumimoji="0" lang="en-US" sz="2600" b="1" i="0" u="none" strike="noStrike" kern="1200" cap="none" spc="0" normalizeH="0" baseline="0" noProof="0">
              <a:ln>
                <a:noFill/>
              </a:ln>
              <a:solidFill>
                <a:srgbClr val="1B1464"/>
              </a:solidFill>
              <a:effectLst/>
              <a:uLnTx/>
              <a:uFillTx/>
              <a:latin typeface="Helvetica" pitchFamily="2" charset="0"/>
              <a:ea typeface="+mn-ea"/>
              <a:cs typeface="+mn-cs"/>
            </a:endParaRPr>
          </a:p>
        </p:txBody>
      </p:sp>
      <p:sp>
        <p:nvSpPr>
          <p:cNvPr id="5" name="TextBox 4">
            <a:extLst>
              <a:ext uri="{FF2B5EF4-FFF2-40B4-BE49-F238E27FC236}">
                <a16:creationId xmlns:a16="http://schemas.microsoft.com/office/drawing/2014/main" id="{2335F6EA-34E9-C6B7-F907-7701BB2AC862}"/>
              </a:ext>
            </a:extLst>
          </p:cNvPr>
          <p:cNvSpPr txBox="1"/>
          <p:nvPr/>
        </p:nvSpPr>
        <p:spPr>
          <a:xfrm>
            <a:off x="465773" y="6130940"/>
            <a:ext cx="11745016"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Source: EMARKETER Forecast, </a:t>
            </a:r>
            <a:r>
              <a:rPr kumimoji="0" lang="en-US" sz="700" b="0" i="1"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US Subscription OTT Video Viewers, by Provider</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February ’24 (Hulu, Disney+, Max, Peacock, Paramount+, ESPN+, Netflix, Amazon Prime Video, Apple TV+). Tubi: EMARKETER Forecast, </a:t>
            </a:r>
            <a:r>
              <a:rPr kumimoji="0" lang="en-US" sz="700" b="0" i="1"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U.S. Tubi Viewers and Penetration</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February ‘24. Pluto: EMARKETER Forecast, </a:t>
            </a:r>
            <a:r>
              <a:rPr kumimoji="0" lang="en-US" sz="700" b="0" i="1"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U.S. Pluto TV Viewers and Penetration</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February ’24. Roku Channel: EMARKETER Forecast, </a:t>
            </a:r>
            <a:r>
              <a:rPr kumimoji="0" lang="en-US" sz="700" b="0" i="1"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U.S. The Roku Channel Viewers and Penetration</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February ‘24. Note: Individuals of any age who watch video at least once per month via any app or website that provides paid subscription access to streaming video content over the internet and bypasses traditional distribution. </a:t>
            </a:r>
            <a:r>
              <a:rPr kumimoji="0" lang="en-US" sz="700" b="0" i="0" u="none" strike="noStrike" kern="1200" cap="none" spc="0" normalizeH="0" baseline="0" noProof="0" err="1">
                <a:ln>
                  <a:noFill/>
                </a:ln>
                <a:solidFill>
                  <a:srgbClr val="002060"/>
                </a:solidFill>
                <a:effectLst/>
                <a:uLnTx/>
                <a:uFillTx/>
                <a:latin typeface="Helvetica" panose="020B0604020202020204" pitchFamily="34" charset="0"/>
                <a:ea typeface="+mn-ea"/>
                <a:cs typeface="Open Sans" panose="020B0606030504020204" pitchFamily="34" charset="0"/>
              </a:rPr>
              <a:t>Vix</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Variety, </a:t>
            </a:r>
            <a:r>
              <a:rPr kumimoji="0" lang="en-US" sz="700" b="0" i="1" u="none" strike="noStrike" kern="1200" cap="none" spc="0" normalizeH="0" baseline="0" noProof="0" err="1">
                <a:ln>
                  <a:noFill/>
                </a:ln>
                <a:solidFill>
                  <a:srgbClr val="002060"/>
                </a:solidFill>
                <a:effectLst/>
                <a:uLnTx/>
                <a:uFillTx/>
                <a:latin typeface="Helvetica" panose="020B0604020202020204" pitchFamily="34" charset="0"/>
                <a:ea typeface="+mn-ea"/>
                <a:cs typeface="Open Sans" panose="020B0606030504020204" pitchFamily="34" charset="0"/>
              </a:rPr>
              <a:t>TelevisaUnivision</a:t>
            </a:r>
            <a:r>
              <a:rPr kumimoji="0" lang="en-US" sz="700" b="0" i="1"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Reports Record Q3 U.S. Revenue, </a:t>
            </a:r>
            <a:r>
              <a:rPr kumimoji="0" lang="en-US" sz="700" b="0" i="1" u="none" strike="noStrike" kern="1200" cap="none" spc="0" normalizeH="0" baseline="0" noProof="0" err="1">
                <a:ln>
                  <a:noFill/>
                </a:ln>
                <a:solidFill>
                  <a:srgbClr val="002060"/>
                </a:solidFill>
                <a:effectLst/>
                <a:uLnTx/>
                <a:uFillTx/>
                <a:latin typeface="Helvetica" panose="020B0604020202020204" pitchFamily="34" charset="0"/>
                <a:ea typeface="+mn-ea"/>
                <a:cs typeface="Open Sans" panose="020B0606030504020204" pitchFamily="34" charset="0"/>
              </a:rPr>
              <a:t>ViX</a:t>
            </a:r>
            <a:r>
              <a:rPr kumimoji="0" lang="en-US" sz="700" b="0" i="1"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Streamer Tops 40 Million Monthly Users</a:t>
            </a:r>
            <a:r>
              <a:rPr kumimoji="0" lang="en-US" sz="700" b="0" i="0" u="none" strike="noStrike" kern="1200" cap="none" spc="0" normalizeH="0" baseline="0" noProof="0">
                <a:ln>
                  <a:noFill/>
                </a:ln>
                <a:solidFill>
                  <a:srgbClr val="002060"/>
                </a:solidFill>
                <a:effectLst/>
                <a:uLnTx/>
                <a:uFillTx/>
                <a:latin typeface="Helvetica" panose="020B0604020202020204" pitchFamily="34" charset="0"/>
                <a:ea typeface="+mn-ea"/>
                <a:cs typeface="Open Sans" panose="020B0606030504020204" pitchFamily="34" charset="0"/>
              </a:rPr>
              <a:t>, 10/25/23.</a:t>
            </a:r>
            <a:endPar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6" name="Rectangle 5">
            <a:extLst>
              <a:ext uri="{FF2B5EF4-FFF2-40B4-BE49-F238E27FC236}">
                <a16:creationId xmlns:a16="http://schemas.microsoft.com/office/drawing/2014/main" id="{3FFD5FCB-282A-04DA-4860-2985ACCCF5B7}"/>
              </a:ext>
            </a:extLst>
          </p:cNvPr>
          <p:cNvSpPr/>
          <p:nvPr/>
        </p:nvSpPr>
        <p:spPr>
          <a:xfrm>
            <a:off x="-3" y="0"/>
            <a:ext cx="2280759" cy="272374"/>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Viewers by Streaming Service</a:t>
            </a:r>
          </a:p>
        </p:txBody>
      </p:sp>
      <p:pic>
        <p:nvPicPr>
          <p:cNvPr id="7" name="Picture 6">
            <a:extLst>
              <a:ext uri="{FF2B5EF4-FFF2-40B4-BE49-F238E27FC236}">
                <a16:creationId xmlns:a16="http://schemas.microsoft.com/office/drawing/2014/main" id="{389859BC-3766-BE73-75C6-B33FCA6F6351}"/>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8" name="Rectangle 7">
            <a:extLst>
              <a:ext uri="{FF2B5EF4-FFF2-40B4-BE49-F238E27FC236}">
                <a16:creationId xmlns:a16="http://schemas.microsoft.com/office/drawing/2014/main" id="{20F8B73A-B75C-9792-9229-BAEB426A0A76}"/>
              </a:ext>
            </a:extLst>
          </p:cNvPr>
          <p:cNvSpPr/>
          <p:nvPr/>
        </p:nvSpPr>
        <p:spPr>
          <a:xfrm>
            <a:off x="483207" y="6586958"/>
            <a:ext cx="11687274" cy="24622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latin typeface="Helvetica Light" panose="020B0403020202020204"/>
                <a:ea typeface="Open Sans" panose="020B0606030504020204" pitchFamily="34" charset="0"/>
                <a:cs typeface="Open Sans" panose="020B0606030504020204" pitchFamily="34" charset="0"/>
              </a:rPr>
              <a:t>This information is exclusively provided to VAB members and qualified marketers.</a:t>
            </a:r>
          </a:p>
        </p:txBody>
      </p:sp>
      <p:sp>
        <p:nvSpPr>
          <p:cNvPr id="9" name="TextBox 8">
            <a:extLst>
              <a:ext uri="{FF2B5EF4-FFF2-40B4-BE49-F238E27FC236}">
                <a16:creationId xmlns:a16="http://schemas.microsoft.com/office/drawing/2014/main" id="{B3590D04-FAFC-AD6F-48A4-0F92C56B8544}"/>
              </a:ext>
            </a:extLst>
          </p:cNvPr>
          <p:cNvSpPr txBox="1"/>
          <p:nvPr/>
        </p:nvSpPr>
        <p:spPr>
          <a:xfrm>
            <a:off x="10267952" y="26057"/>
            <a:ext cx="192404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streaming insights</a:t>
            </a:r>
          </a:p>
        </p:txBody>
      </p:sp>
      <p:pic>
        <p:nvPicPr>
          <p:cNvPr id="10" name="Picture 2">
            <a:hlinkClick r:id="rId3"/>
            <a:extLst>
              <a:ext uri="{FF2B5EF4-FFF2-40B4-BE49-F238E27FC236}">
                <a16:creationId xmlns:a16="http://schemas.microsoft.com/office/drawing/2014/main" id="{C058D375-1746-76DF-C9FA-4FFAC183E856}"/>
              </a:ext>
            </a:extLst>
          </p:cNvPr>
          <p:cNvPicPr>
            <a:picLocks noChangeAspect="1" noChangeArrowheads="1"/>
          </p:cNvPicPr>
          <p:nvPr/>
        </p:nvPicPr>
        <p:blipFill rotWithShape="1">
          <a:blip r:embed="rId4"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3A0F559A-2C41-0CB0-5F35-A4178B7122A5}"/>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3" name="TextBox 12">
            <a:extLst>
              <a:ext uri="{FF2B5EF4-FFF2-40B4-BE49-F238E27FC236}">
                <a16:creationId xmlns:a16="http://schemas.microsoft.com/office/drawing/2014/main" id="{A4173344-2239-09FE-2A3B-BC469CA988FD}"/>
              </a:ext>
            </a:extLst>
          </p:cNvPr>
          <p:cNvSpPr txBox="1"/>
          <p:nvPr/>
        </p:nvSpPr>
        <p:spPr>
          <a:xfrm>
            <a:off x="3032760" y="1698824"/>
            <a:ext cx="6126480" cy="55399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a:ln>
                  <a:noFill/>
                </a:ln>
                <a:solidFill>
                  <a:srgbClr val="1B1464"/>
                </a:solidFill>
                <a:effectLst/>
                <a:uLnTx/>
                <a:uFillTx/>
                <a:latin typeface="Helvetica" panose="020B0403020202020204" pitchFamily="34" charset="0"/>
                <a:ea typeface="+mn-ea"/>
                <a:cs typeface="+mn-cs"/>
              </a:rPr>
              <a:t>U.S. Streaming Viewers by Service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2024</a:t>
            </a:r>
          </a:p>
        </p:txBody>
      </p:sp>
      <p:sp>
        <p:nvSpPr>
          <p:cNvPr id="14" name="Rectangle: Rounded Corners 13">
            <a:extLst>
              <a:ext uri="{FF2B5EF4-FFF2-40B4-BE49-F238E27FC236}">
                <a16:creationId xmlns:a16="http://schemas.microsoft.com/office/drawing/2014/main" id="{542A995D-D53B-0CE0-679A-779686031BAE}"/>
              </a:ext>
            </a:extLst>
          </p:cNvPr>
          <p:cNvSpPr/>
          <p:nvPr/>
        </p:nvSpPr>
        <p:spPr>
          <a:xfrm>
            <a:off x="5136480" y="2218116"/>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2" descr="Hulu - Wikipedia">
            <a:extLst>
              <a:ext uri="{FF2B5EF4-FFF2-40B4-BE49-F238E27FC236}">
                <a16:creationId xmlns:a16="http://schemas.microsoft.com/office/drawing/2014/main" id="{D8DEA431-044D-BA0F-94F1-D22198C010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58577" y="2310442"/>
            <a:ext cx="1120845" cy="369879"/>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D93CA3F7-8883-E946-FD8D-6DFF6D1B0C44}"/>
              </a:ext>
            </a:extLst>
          </p:cNvPr>
          <p:cNvSpPr txBox="1"/>
          <p:nvPr/>
        </p:nvSpPr>
        <p:spPr>
          <a:xfrm>
            <a:off x="5126709" y="2618749"/>
            <a:ext cx="1920238"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123MM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+24%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18" name="Rectangle: Rounded Corners 17">
            <a:extLst>
              <a:ext uri="{FF2B5EF4-FFF2-40B4-BE49-F238E27FC236}">
                <a16:creationId xmlns:a16="http://schemas.microsoft.com/office/drawing/2014/main" id="{0F443773-9033-FF08-89DB-F98BBEB726EE}"/>
              </a:ext>
            </a:extLst>
          </p:cNvPr>
          <p:cNvSpPr/>
          <p:nvPr/>
        </p:nvSpPr>
        <p:spPr>
          <a:xfrm>
            <a:off x="7528520" y="2218116"/>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6" descr="Disney+ Logo PNG vector in SVG, PDF, AI, CDR format">
            <a:extLst>
              <a:ext uri="{FF2B5EF4-FFF2-40B4-BE49-F238E27FC236}">
                <a16:creationId xmlns:a16="http://schemas.microsoft.com/office/drawing/2014/main" id="{CFBF7D33-5D1E-EFD3-4F86-A76DADF269C3}"/>
              </a:ext>
            </a:extLst>
          </p:cNvPr>
          <p:cNvPicPr>
            <a:picLocks noChangeAspect="1" noChangeArrowheads="1"/>
          </p:cNvPicPr>
          <p:nvPr/>
        </p:nvPicPr>
        <p:blipFill rotWithShape="1">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t="17723" b="19461"/>
          <a:stretch/>
        </p:blipFill>
        <p:spPr bwMode="auto">
          <a:xfrm>
            <a:off x="7895974" y="2227286"/>
            <a:ext cx="1172334" cy="552738"/>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0DF9A9F5-941B-2CED-87E1-B3B4FEA29D5E}"/>
              </a:ext>
            </a:extLst>
          </p:cNvPr>
          <p:cNvSpPr txBox="1"/>
          <p:nvPr/>
        </p:nvSpPr>
        <p:spPr>
          <a:xfrm>
            <a:off x="7518749" y="2618748"/>
            <a:ext cx="1930009"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103MM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+28%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27" name="Rectangle: Rounded Corners 26">
            <a:extLst>
              <a:ext uri="{FF2B5EF4-FFF2-40B4-BE49-F238E27FC236}">
                <a16:creationId xmlns:a16="http://schemas.microsoft.com/office/drawing/2014/main" id="{D4B98750-19A0-A593-0C83-E9C3E1057F30}"/>
              </a:ext>
            </a:extLst>
          </p:cNvPr>
          <p:cNvSpPr/>
          <p:nvPr/>
        </p:nvSpPr>
        <p:spPr>
          <a:xfrm>
            <a:off x="9923011" y="2218116"/>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18">
            <a:extLst>
              <a:ext uri="{FF2B5EF4-FFF2-40B4-BE49-F238E27FC236}">
                <a16:creationId xmlns:a16="http://schemas.microsoft.com/office/drawing/2014/main" id="{FCE50217-3336-8AD1-36EA-A0315F215F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298770" y="2364675"/>
            <a:ext cx="1172268" cy="320908"/>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B8AC9463-0C09-4CC5-C87D-F23ACF31C3C2}"/>
              </a:ext>
            </a:extLst>
          </p:cNvPr>
          <p:cNvSpPr txBox="1"/>
          <p:nvPr/>
        </p:nvSpPr>
        <p:spPr>
          <a:xfrm>
            <a:off x="9910790" y="2608587"/>
            <a:ext cx="1932459"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92MM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+127%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45" name="Rectangle: Rounded Corners 44">
            <a:extLst>
              <a:ext uri="{FF2B5EF4-FFF2-40B4-BE49-F238E27FC236}">
                <a16:creationId xmlns:a16="http://schemas.microsoft.com/office/drawing/2014/main" id="{11F19308-E443-EF76-F871-6E7A12A109EF}"/>
              </a:ext>
            </a:extLst>
          </p:cNvPr>
          <p:cNvSpPr/>
          <p:nvPr/>
        </p:nvSpPr>
        <p:spPr>
          <a:xfrm>
            <a:off x="2744440" y="2260525"/>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4" name="Picture 28" descr="Amazon Prime Video Logo and symbol, meaning, history, PNG, brand">
            <a:extLst>
              <a:ext uri="{FF2B5EF4-FFF2-40B4-BE49-F238E27FC236}">
                <a16:creationId xmlns:a16="http://schemas.microsoft.com/office/drawing/2014/main" id="{C48CB2CE-4E57-63B2-7A71-BEAEE1F56E2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0977" y="2218116"/>
            <a:ext cx="1094749" cy="615795"/>
          </a:xfrm>
          <a:prstGeom prst="rect">
            <a:avLst/>
          </a:prstGeom>
          <a:noFill/>
          <a:extLst>
            <a:ext uri="{909E8E84-426E-40DD-AFC4-6F175D3DCCD1}">
              <a14:hiddenFill xmlns:a14="http://schemas.microsoft.com/office/drawing/2010/main">
                <a:solidFill>
                  <a:srgbClr val="FFFFFF"/>
                </a:solidFill>
              </a14:hiddenFill>
            </a:ext>
          </a:extLst>
        </p:spPr>
      </p:pic>
      <p:sp>
        <p:nvSpPr>
          <p:cNvPr id="46" name="TextBox 45">
            <a:extLst>
              <a:ext uri="{FF2B5EF4-FFF2-40B4-BE49-F238E27FC236}">
                <a16:creationId xmlns:a16="http://schemas.microsoft.com/office/drawing/2014/main" id="{62588D7C-A1F9-3C73-0D6C-26A40C4505F4}"/>
              </a:ext>
            </a:extLst>
          </p:cNvPr>
          <p:cNvSpPr txBox="1"/>
          <p:nvPr/>
        </p:nvSpPr>
        <p:spPr>
          <a:xfrm>
            <a:off x="2731019" y="2661528"/>
            <a:ext cx="1933661"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163MM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+22%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48" name="Rectangle: Rounded Corners 47">
            <a:extLst>
              <a:ext uri="{FF2B5EF4-FFF2-40B4-BE49-F238E27FC236}">
                <a16:creationId xmlns:a16="http://schemas.microsoft.com/office/drawing/2014/main" id="{2F8CA4F8-8EF3-4505-5905-FA2CB86BE2FC}"/>
              </a:ext>
            </a:extLst>
          </p:cNvPr>
          <p:cNvSpPr/>
          <p:nvPr/>
        </p:nvSpPr>
        <p:spPr>
          <a:xfrm>
            <a:off x="348750" y="2218116"/>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7" name="Picture 36" descr="Netflix | Brand Assets | Logos">
            <a:extLst>
              <a:ext uri="{FF2B5EF4-FFF2-40B4-BE49-F238E27FC236}">
                <a16:creationId xmlns:a16="http://schemas.microsoft.com/office/drawing/2014/main" id="{B6512118-D6C5-9F4E-149E-702CBC641A24}"/>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24520" b="22127"/>
          <a:stretch/>
        </p:blipFill>
        <p:spPr bwMode="auto">
          <a:xfrm>
            <a:off x="413545" y="2239522"/>
            <a:ext cx="1819937" cy="546179"/>
          </a:xfrm>
          <a:prstGeom prst="rect">
            <a:avLst/>
          </a:prstGeom>
          <a:noFill/>
          <a:extLst>
            <a:ext uri="{909E8E84-426E-40DD-AFC4-6F175D3DCCD1}">
              <a14:hiddenFill xmlns:a14="http://schemas.microsoft.com/office/drawing/2010/main">
                <a:solidFill>
                  <a:srgbClr val="FFFFFF"/>
                </a:solidFill>
              </a14:hiddenFill>
            </a:ext>
          </a:extLst>
        </p:spPr>
      </p:pic>
      <p:sp>
        <p:nvSpPr>
          <p:cNvPr id="49" name="TextBox 48">
            <a:extLst>
              <a:ext uri="{FF2B5EF4-FFF2-40B4-BE49-F238E27FC236}">
                <a16:creationId xmlns:a16="http://schemas.microsoft.com/office/drawing/2014/main" id="{C63F1005-E06B-8343-7D15-40BFA6E17838}"/>
              </a:ext>
            </a:extLst>
          </p:cNvPr>
          <p:cNvSpPr txBox="1"/>
          <p:nvPr/>
        </p:nvSpPr>
        <p:spPr>
          <a:xfrm>
            <a:off x="348750" y="2619119"/>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179MM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+5%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30" name="Rectangle: Rounded Corners 29">
            <a:extLst>
              <a:ext uri="{FF2B5EF4-FFF2-40B4-BE49-F238E27FC236}">
                <a16:creationId xmlns:a16="http://schemas.microsoft.com/office/drawing/2014/main" id="{CB0771C7-5D73-DD00-B211-99E2525C5959}"/>
              </a:ext>
            </a:extLst>
          </p:cNvPr>
          <p:cNvSpPr/>
          <p:nvPr/>
        </p:nvSpPr>
        <p:spPr>
          <a:xfrm>
            <a:off x="6327153" y="4797154"/>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9" name="Picture 8">
            <a:extLst>
              <a:ext uri="{FF2B5EF4-FFF2-40B4-BE49-F238E27FC236}">
                <a16:creationId xmlns:a16="http://schemas.microsoft.com/office/drawing/2014/main" id="{B44962C7-F01C-00D6-5A6B-0BAA0340C70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04918" y="4947003"/>
            <a:ext cx="1361581" cy="273911"/>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72BC0143-84D1-72E5-1A86-A4892F3EDEBE}"/>
              </a:ext>
            </a:extLst>
          </p:cNvPr>
          <p:cNvSpPr txBox="1"/>
          <p:nvPr/>
        </p:nvSpPr>
        <p:spPr>
          <a:xfrm>
            <a:off x="6327153" y="5198157"/>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43MM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+110%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33" name="Rectangle: Rounded Corners 32">
            <a:extLst>
              <a:ext uri="{FF2B5EF4-FFF2-40B4-BE49-F238E27FC236}">
                <a16:creationId xmlns:a16="http://schemas.microsoft.com/office/drawing/2014/main" id="{319AE5F1-693B-8E4D-9F27-B6590913D96C}"/>
              </a:ext>
            </a:extLst>
          </p:cNvPr>
          <p:cNvSpPr/>
          <p:nvPr/>
        </p:nvSpPr>
        <p:spPr>
          <a:xfrm>
            <a:off x="1556572" y="4797154"/>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2" name="Picture 14">
            <a:extLst>
              <a:ext uri="{FF2B5EF4-FFF2-40B4-BE49-F238E27FC236}">
                <a16:creationId xmlns:a16="http://schemas.microsoft.com/office/drawing/2014/main" id="{E2AA8E7B-7F48-675E-7AC8-69DAF1C8D5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56818" y="4886895"/>
            <a:ext cx="1319746" cy="324438"/>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8C075431-104F-C805-25A7-ACA43154E0C7}"/>
              </a:ext>
            </a:extLst>
          </p:cNvPr>
          <p:cNvSpPr txBox="1"/>
          <p:nvPr/>
        </p:nvSpPr>
        <p:spPr>
          <a:xfrm>
            <a:off x="1556572" y="5198157"/>
            <a:ext cx="1920239"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62MM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+48%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39" name="Rectangle: Rounded Corners 38">
            <a:extLst>
              <a:ext uri="{FF2B5EF4-FFF2-40B4-BE49-F238E27FC236}">
                <a16:creationId xmlns:a16="http://schemas.microsoft.com/office/drawing/2014/main" id="{45A4E365-7BBA-3096-5B36-FA6C132F678D}"/>
              </a:ext>
            </a:extLst>
          </p:cNvPr>
          <p:cNvSpPr/>
          <p:nvPr/>
        </p:nvSpPr>
        <p:spPr>
          <a:xfrm>
            <a:off x="8715189" y="4797154"/>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8" name="Picture 40" descr="Vix (streaming service) - Wikipedia">
            <a:extLst>
              <a:ext uri="{FF2B5EF4-FFF2-40B4-BE49-F238E27FC236}">
                <a16:creationId xmlns:a16="http://schemas.microsoft.com/office/drawing/2014/main" id="{EE46DE67-3DB6-6C0B-D495-0917B82BDAB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195189" y="4880889"/>
            <a:ext cx="959383" cy="356270"/>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a:extLst>
              <a:ext uri="{FF2B5EF4-FFF2-40B4-BE49-F238E27FC236}">
                <a16:creationId xmlns:a16="http://schemas.microsoft.com/office/drawing/2014/main" id="{2E2A539A-A9E1-D87F-D361-BE0F0EFCCB83}"/>
              </a:ext>
            </a:extLst>
          </p:cNvPr>
          <p:cNvSpPr txBox="1"/>
          <p:nvPr/>
        </p:nvSpPr>
        <p:spPr>
          <a:xfrm>
            <a:off x="8715189" y="5187997"/>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40MM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N/A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42" name="Rectangle: Rounded Corners 41">
            <a:extLst>
              <a:ext uri="{FF2B5EF4-FFF2-40B4-BE49-F238E27FC236}">
                <a16:creationId xmlns:a16="http://schemas.microsoft.com/office/drawing/2014/main" id="{D32D6C34-3D93-6924-8CCA-37C18A47403F}"/>
              </a:ext>
            </a:extLst>
          </p:cNvPr>
          <p:cNvSpPr/>
          <p:nvPr/>
        </p:nvSpPr>
        <p:spPr>
          <a:xfrm>
            <a:off x="3939118" y="4797154"/>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1" name="Picture 34" descr="Apple TV Plus Logo PNG vector in SVG, PDF, AI, CDR format">
            <a:extLst>
              <a:ext uri="{FF2B5EF4-FFF2-40B4-BE49-F238E27FC236}">
                <a16:creationId xmlns:a16="http://schemas.microsoft.com/office/drawing/2014/main" id="{A23B4ACD-367B-1749-59FA-B03685750F5E}"/>
              </a:ext>
            </a:extLst>
          </p:cNvPr>
          <p:cNvPicPr>
            <a:picLocks noChangeAspect="1" noChangeArrowheads="1"/>
          </p:cNvPicPr>
          <p:nvPr/>
        </p:nvPicPr>
        <p:blipFill rotWithShape="1">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t="20274" b="25827"/>
          <a:stretch/>
        </p:blipFill>
        <p:spPr bwMode="auto">
          <a:xfrm>
            <a:off x="4301434" y="4799198"/>
            <a:ext cx="1194749" cy="483339"/>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a:extLst>
              <a:ext uri="{FF2B5EF4-FFF2-40B4-BE49-F238E27FC236}">
                <a16:creationId xmlns:a16="http://schemas.microsoft.com/office/drawing/2014/main" id="{966A498B-01E5-47E5-5760-919264F7A284}"/>
              </a:ext>
            </a:extLst>
          </p:cNvPr>
          <p:cNvSpPr txBox="1"/>
          <p:nvPr/>
        </p:nvSpPr>
        <p:spPr>
          <a:xfrm>
            <a:off x="3939118" y="5198157"/>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45MM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+72%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24" name="Rectangle: Rounded Corners 23">
            <a:extLst>
              <a:ext uri="{FF2B5EF4-FFF2-40B4-BE49-F238E27FC236}">
                <a16:creationId xmlns:a16="http://schemas.microsoft.com/office/drawing/2014/main" id="{66C0EEEB-B6E1-1DD8-F25E-DF706C7A9E32}"/>
              </a:ext>
            </a:extLst>
          </p:cNvPr>
          <p:cNvSpPr/>
          <p:nvPr/>
        </p:nvSpPr>
        <p:spPr>
          <a:xfrm>
            <a:off x="6321664" y="3528839"/>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Picture 32">
            <a:extLst>
              <a:ext uri="{FF2B5EF4-FFF2-40B4-BE49-F238E27FC236}">
                <a16:creationId xmlns:a16="http://schemas.microsoft.com/office/drawing/2014/main" id="{E892237F-EE96-BD8E-88CF-4B32752C13B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69640" y="3596729"/>
            <a:ext cx="1624287" cy="373586"/>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EF54A4C8-B095-363D-7A7C-ECD6E3A4DF4F}"/>
              </a:ext>
            </a:extLst>
          </p:cNvPr>
          <p:cNvSpPr txBox="1"/>
          <p:nvPr/>
        </p:nvSpPr>
        <p:spPr>
          <a:xfrm>
            <a:off x="6332642" y="3929842"/>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82MM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+282%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21" name="Rectangle: Rounded Corners 20">
            <a:extLst>
              <a:ext uri="{FF2B5EF4-FFF2-40B4-BE49-F238E27FC236}">
                <a16:creationId xmlns:a16="http://schemas.microsoft.com/office/drawing/2014/main" id="{762F99C9-265F-D031-0686-717EBB6AD996}"/>
              </a:ext>
            </a:extLst>
          </p:cNvPr>
          <p:cNvSpPr/>
          <p:nvPr/>
        </p:nvSpPr>
        <p:spPr>
          <a:xfrm>
            <a:off x="1556572" y="3528839"/>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2">
            <a:extLst>
              <a:ext uri="{FF2B5EF4-FFF2-40B4-BE49-F238E27FC236}">
                <a16:creationId xmlns:a16="http://schemas.microsoft.com/office/drawing/2014/main" id="{41D06129-181C-59FD-712C-52E584F9231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839218" y="3587735"/>
            <a:ext cx="1386618" cy="427540"/>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BCA56D8A-5F76-A738-4D1F-4A8F1FED02BF}"/>
              </a:ext>
            </a:extLst>
          </p:cNvPr>
          <p:cNvSpPr txBox="1"/>
          <p:nvPr/>
        </p:nvSpPr>
        <p:spPr>
          <a:xfrm>
            <a:off x="1556572" y="3919682"/>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88MM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+280%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36" name="Rectangle: Rounded Corners 35">
            <a:extLst>
              <a:ext uri="{FF2B5EF4-FFF2-40B4-BE49-F238E27FC236}">
                <a16:creationId xmlns:a16="http://schemas.microsoft.com/office/drawing/2014/main" id="{4AC90D07-EEA8-D941-C685-C82908590E49}"/>
              </a:ext>
            </a:extLst>
          </p:cNvPr>
          <p:cNvSpPr/>
          <p:nvPr/>
        </p:nvSpPr>
        <p:spPr>
          <a:xfrm>
            <a:off x="8715189" y="3528839"/>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5" name="Picture 26">
            <a:extLst>
              <a:ext uri="{FF2B5EF4-FFF2-40B4-BE49-F238E27FC236}">
                <a16:creationId xmlns:a16="http://schemas.microsoft.com/office/drawing/2014/main" id="{0C22571D-0AF4-2782-98C9-B5A367E11529}"/>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152221" y="3634752"/>
            <a:ext cx="1067515" cy="311915"/>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a:extLst>
              <a:ext uri="{FF2B5EF4-FFF2-40B4-BE49-F238E27FC236}">
                <a16:creationId xmlns:a16="http://schemas.microsoft.com/office/drawing/2014/main" id="{88F4F600-D23C-8513-0C10-36B0A80021D5}"/>
              </a:ext>
            </a:extLst>
          </p:cNvPr>
          <p:cNvSpPr txBox="1"/>
          <p:nvPr/>
        </p:nvSpPr>
        <p:spPr>
          <a:xfrm>
            <a:off x="8715189" y="3929842"/>
            <a:ext cx="192024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75MM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+91%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50" name="Rectangle: Rounded Corners 49">
            <a:extLst>
              <a:ext uri="{FF2B5EF4-FFF2-40B4-BE49-F238E27FC236}">
                <a16:creationId xmlns:a16="http://schemas.microsoft.com/office/drawing/2014/main" id="{2E1E0BC9-9677-4BE3-6CD6-3C060E7246B6}"/>
              </a:ext>
            </a:extLst>
          </p:cNvPr>
          <p:cNvSpPr/>
          <p:nvPr/>
        </p:nvSpPr>
        <p:spPr>
          <a:xfrm>
            <a:off x="3939118" y="3528839"/>
            <a:ext cx="1920240" cy="1188720"/>
          </a:xfrm>
          <a:prstGeom prst="round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8E391D63-7F5D-877D-B153-88223D4D2229}"/>
              </a:ext>
            </a:extLst>
          </p:cNvPr>
          <p:cNvSpPr txBox="1"/>
          <p:nvPr/>
        </p:nvSpPr>
        <p:spPr>
          <a:xfrm>
            <a:off x="3939118" y="3929842"/>
            <a:ext cx="1899538"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83MM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+72% vs. 2020</a:t>
            </a:r>
            <a:endPar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pic>
        <p:nvPicPr>
          <p:cNvPr id="52" name="Picture 42" descr="ROKU STRIKES DEAL WITH POCKET.WATCH TO BRING FIVE EXCLUSIVE TITLES TO THE ROKU  CHANNEL KIDS &amp; FAMILY">
            <a:extLst>
              <a:ext uri="{FF2B5EF4-FFF2-40B4-BE49-F238E27FC236}">
                <a16:creationId xmlns:a16="http://schemas.microsoft.com/office/drawing/2014/main" id="{0591AAA1-2F00-7AF7-BBCE-24E0B513A852}"/>
              </a:ext>
            </a:extLst>
          </p:cNvPr>
          <p:cNvPicPr>
            <a:picLocks noChangeAspect="1" noChangeArrowheads="1"/>
          </p:cNvPicPr>
          <p:nvPr/>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87575" y="3591087"/>
            <a:ext cx="791655" cy="414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927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D1B0A1C-111C-48CE-A809-84367B70FBF0}">
  <ds:schemaRefs>
    <ds:schemaRef ds:uri="http://schemas.microsoft.com/sharepoint/v3/contenttype/forms"/>
  </ds:schemaRefs>
</ds:datastoreItem>
</file>

<file path=customXml/itemProps2.xml><?xml version="1.0" encoding="utf-8"?>
<ds:datastoreItem xmlns:ds="http://schemas.openxmlformats.org/officeDocument/2006/customXml" ds:itemID="{06449DD7-4C5F-4E3D-B697-DDF08FAD75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cdb7a3-d8d8-4d5a-8559-ae518cf29f49"/>
    <ds:schemaRef ds:uri="8ffbcc2d-a520-42b9-8ca7-e090664160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09EFCF-166E-41AD-9DE3-8976C62F2B9A}">
  <ds:schemaRefs>
    <ds:schemaRef ds:uri="http://schemas.microsoft.com/office/2006/metadata/properties"/>
    <ds:schemaRef ds:uri="http://schemas.microsoft.com/office/infopath/2007/PartnerControls"/>
    <ds:schemaRef ds:uri="8ffbcc2d-a520-42b9-8ca7-e090664160a6"/>
    <ds:schemaRef ds:uri="97cdb7a3-d8d8-4d5a-8559-ae518cf29f49"/>
  </ds:schemaRefs>
</ds:datastoreItem>
</file>

<file path=docProps/app.xml><?xml version="1.0" encoding="utf-8"?>
<Properties xmlns="http://schemas.openxmlformats.org/officeDocument/2006/extended-properties" xmlns:vt="http://schemas.openxmlformats.org/officeDocument/2006/docPropsVTypes">
  <TotalTime>6</TotalTime>
  <Words>292</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Helvetica</vt:lpstr>
      <vt:lpstr>Helvetica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Dylan Breger</dc:creator>
  <cp:lastModifiedBy>Dylan Breger</cp:lastModifiedBy>
  <cp:revision>5</cp:revision>
  <dcterms:created xsi:type="dcterms:W3CDTF">2024-05-01T14:39:59Z</dcterms:created>
  <dcterms:modified xsi:type="dcterms:W3CDTF">2024-05-01T22:50:11Z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