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684650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CD4882-58E1-46D5-B6F1-DDC1F2066639}" v="1" dt="2024-05-01T14:46:18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2CCD4882-58E1-46D5-B6F1-DDC1F2066639}"/>
    <pc:docChg chg="addSld delSld modSld">
      <pc:chgData name="Dylan Breger" userId="9b3da09f-10fe-42ec-9aa5-9fa2a3e9cc20" providerId="ADAL" clId="{2CCD4882-58E1-46D5-B6F1-DDC1F2066639}" dt="2024-05-01T14:46:19.684" v="1" actId="47"/>
      <pc:docMkLst>
        <pc:docMk/>
      </pc:docMkLst>
      <pc:sldChg chg="add">
        <pc:chgData name="Dylan Breger" userId="9b3da09f-10fe-42ec-9aa5-9fa2a3e9cc20" providerId="ADAL" clId="{2CCD4882-58E1-46D5-B6F1-DDC1F2066639}" dt="2024-05-01T14:46:18.352" v="0"/>
        <pc:sldMkLst>
          <pc:docMk/>
          <pc:sldMk cId="3287000069" sldId="2146846504"/>
        </pc:sldMkLst>
      </pc:sldChg>
      <pc:sldChg chg="del">
        <pc:chgData name="Dylan Breger" userId="9b3da09f-10fe-42ec-9aa5-9fa2a3e9cc20" providerId="ADAL" clId="{2CCD4882-58E1-46D5-B6F1-DDC1F2066639}" dt="2024-05-01T14:46:19.684" v="1" actId="47"/>
        <pc:sldMkLst>
          <pc:docMk/>
          <pc:sldMk cId="2622575974" sldId="214684673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149468586197592"/>
          <c:y val="7.4698338294119732E-2"/>
          <c:w val="0.53812352084224013"/>
          <c:h val="0.9228532692856175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Major Impact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ctr">
                  <a:defRPr lang="en-US"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Exclusive original content</c:v>
                </c:pt>
                <c:pt idx="1">
                  <c:v>Access to other streaming services at a discount</c:v>
                </c:pt>
                <c:pt idx="2">
                  <c:v>Free Trials </c:v>
                </c:pt>
                <c:pt idx="3">
                  <c:v>Older content that originally aired on other TV networks or streaming services</c:v>
                </c:pt>
                <c:pt idx="4">
                  <c:v>Ability to share passwords with friends/ family for no extra cost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0.24556140405910001</c:v>
                </c:pt>
                <c:pt idx="1">
                  <c:v>0.2326992594209</c:v>
                </c:pt>
                <c:pt idx="2">
                  <c:v>0.28274281607360002</c:v>
                </c:pt>
                <c:pt idx="3">
                  <c:v>0.21580487794850001</c:v>
                </c:pt>
                <c:pt idx="4">
                  <c:v>0.28403572307609998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B-46BD-BD95-DE35FE609C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 Impact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Exclusive original content</c:v>
                </c:pt>
                <c:pt idx="1">
                  <c:v>Access to other streaming services at a discount</c:v>
                </c:pt>
                <c:pt idx="2">
                  <c:v>Free Trials </c:v>
                </c:pt>
                <c:pt idx="3">
                  <c:v>Older content that originally aired on other TV networks or streaming services</c:v>
                </c:pt>
                <c:pt idx="4">
                  <c:v>Ability to share passwords with friends/ family for no extra cost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0.33085201925219998</c:v>
                </c:pt>
                <c:pt idx="1">
                  <c:v>0.3262538690233</c:v>
                </c:pt>
                <c:pt idx="2">
                  <c:v>0.27373567843480001</c:v>
                </c:pt>
                <c:pt idx="3">
                  <c:v>0.31660551344620003</c:v>
                </c:pt>
                <c:pt idx="4">
                  <c:v>0.24338621453379999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0B-46BD-BD95-DE35FE609C7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T2B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Exclusive original content</c:v>
                </c:pt>
                <c:pt idx="1">
                  <c:v>Access to other streaming services at a discount</c:v>
                </c:pt>
                <c:pt idx="2">
                  <c:v>Free Trials </c:v>
                </c:pt>
                <c:pt idx="3">
                  <c:v>Older content that originally aired on other TV networks or streaming services</c:v>
                </c:pt>
                <c:pt idx="4">
                  <c:v>Ability to share passwords with friends/ family for no extra cost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0.57641342331129997</c:v>
                </c:pt>
                <c:pt idx="1">
                  <c:v>0.55895312844409994</c:v>
                </c:pt>
                <c:pt idx="2">
                  <c:v>0.55647849450840003</c:v>
                </c:pt>
                <c:pt idx="3">
                  <c:v>0.53241039139470003</c:v>
                </c:pt>
                <c:pt idx="4">
                  <c:v>0.52742193760989997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0B-46BD-BD95-DE35FE609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47796352"/>
        <c:axId val="147797888"/>
      </c:barChart>
      <c:catAx>
        <c:axId val="1477963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bg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47797888"/>
        <c:crosses val="autoZero"/>
        <c:auto val="1"/>
        <c:lblAlgn val="ctr"/>
        <c:lblOffset val="100"/>
        <c:noMultiLvlLbl val="0"/>
      </c:catAx>
      <c:valAx>
        <c:axId val="147797888"/>
        <c:scaling>
          <c:orientation val="minMax"/>
          <c:max val="0.60000000000000009"/>
        </c:scaling>
        <c:delete val="1"/>
        <c:axPos val="t"/>
        <c:numFmt formatCode="0%" sourceLinked="1"/>
        <c:majorTickMark val="out"/>
        <c:minorTickMark val="none"/>
        <c:tickLblPos val="nextTo"/>
        <c:crossAx val="147796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E9FD-744D-4CD3-955B-CE9AC8CC127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CE1-78BA-4CEF-A093-1E880DB02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25FDF-B816-1C24-C158-7742EAB76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AC33CF4-0716-A7EB-22F4-BFCC371079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CDB3A1-658E-6A0A-EB66-FFF1FD43C3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F0C90-CD60-F3CC-D439-A52D48C2FF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AACFB9-4676-4C0B-B187-FBB2AEA93B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08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/6-key-ingredients-to-success-in-streami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thevab.com/signin" TargetMode="Externa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058BB-CB71-B640-9851-B74827B56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7DE1D-8DB7-70EC-DCD8-B26EEE22C0D5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6AE766-580F-5474-19FF-6627AE9E271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8C638B7-4FC3-4D43-0DF2-84EA6F112E4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23C67E-A1D7-0DA1-0327-74929EB18932}"/>
              </a:ext>
            </a:extLst>
          </p:cNvPr>
          <p:cNvSpPr/>
          <p:nvPr/>
        </p:nvSpPr>
        <p:spPr>
          <a:xfrm>
            <a:off x="308907" y="480824"/>
            <a:ext cx="99018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Consumers are looking for value through an abundance of content</a:t>
            </a:r>
            <a:r>
              <a:rPr lang="en-US" sz="2600" b="1">
                <a:solidFill>
                  <a:srgbClr val="1F1A62"/>
                </a:solidFill>
                <a:latin typeface="Helvetica" pitchFamily="2" charset="0"/>
              </a:rPr>
              <a:t> </a:t>
            </a:r>
            <a:r>
              <a:rPr kumimoji="0" lang="en-US" sz="2600" b="1" i="0" u="none" strike="noStrike" kern="1200" cap="none" spc="0" normalizeH="0" baseline="0" noProof="0"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and ‘getting a deal’ when subscribing to a service</a:t>
            </a:r>
          </a:p>
        </p:txBody>
      </p:sp>
      <p:graphicFrame>
        <p:nvGraphicFramePr>
          <p:cNvPr id="12" name="Google Shape;695;p35">
            <a:extLst>
              <a:ext uri="{FF2B5EF4-FFF2-40B4-BE49-F238E27FC236}">
                <a16:creationId xmlns:a16="http://schemas.microsoft.com/office/drawing/2014/main" id="{BE8A2035-39C9-E91D-6C31-1D54D0E81BB2}"/>
              </a:ext>
            </a:extLst>
          </p:cNvPr>
          <p:cNvGraphicFramePr/>
          <p:nvPr/>
        </p:nvGraphicFramePr>
        <p:xfrm>
          <a:off x="-11960" y="2379588"/>
          <a:ext cx="11332001" cy="3523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Placeholder 24">
            <a:extLst>
              <a:ext uri="{FF2B5EF4-FFF2-40B4-BE49-F238E27FC236}">
                <a16:creationId xmlns:a16="http://schemas.microsoft.com/office/drawing/2014/main" id="{3061DA7C-DDBE-CDE9-7735-3907E540558D}"/>
              </a:ext>
            </a:extLst>
          </p:cNvPr>
          <p:cNvSpPr txBox="1">
            <a:spLocks/>
          </p:cNvSpPr>
          <p:nvPr/>
        </p:nvSpPr>
        <p:spPr>
          <a:xfrm>
            <a:off x="308908" y="6261384"/>
            <a:ext cx="11886174" cy="442506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custom research fielded by Hub Entertainment Research as part of the 2023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Best Bundle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report. Data sourced from Hub’s survey of 1,603 TV consumers, ages 16-74 who meet the following criteria: watch at least one hour of TV / week, have broadband access. U.S. census balanced Data collected March 2023. Q: How much would each of the following items impact the likelihood of you subscribing to a streaming service? Respondents who answered ‘major impact’ or ‘moderate impact’. ‘Major impact’ and ‘moderate impact’ might not add up to top 2 box total due to rounding.</a:t>
            </a:r>
          </a:p>
        </p:txBody>
      </p:sp>
      <p:graphicFrame>
        <p:nvGraphicFramePr>
          <p:cNvPr id="15" name="Google Shape;696;p35">
            <a:extLst>
              <a:ext uri="{FF2B5EF4-FFF2-40B4-BE49-F238E27FC236}">
                <a16:creationId xmlns:a16="http://schemas.microsoft.com/office/drawing/2014/main" id="{E99122A9-9941-C5C9-F49D-0524BD053DBE}"/>
              </a:ext>
            </a:extLst>
          </p:cNvPr>
          <p:cNvGraphicFramePr/>
          <p:nvPr/>
        </p:nvGraphicFramePr>
        <p:xfrm>
          <a:off x="4896650" y="2250228"/>
          <a:ext cx="2398700" cy="2527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9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9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u="none" strike="noStrike" cap="none">
                          <a:solidFill>
                            <a:schemeClr val="lt1"/>
                          </a:solidFill>
                          <a:latin typeface="Helvetica" panose="020B0403020202020204" pitchFamily="34" charset="0"/>
                        </a:rPr>
                        <a:t>Major Impact</a:t>
                      </a:r>
                      <a:endParaRPr sz="1400" u="none" strike="noStrike" cap="none">
                        <a:latin typeface="Helvetica" panose="020B0403020202020204" pitchFamily="34" charset="0"/>
                      </a:endParaRPr>
                    </a:p>
                  </a:txBody>
                  <a:tcPr marL="62450" marR="62450" marT="37775" marB="37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3C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b="1" u="none" strike="noStrike" cap="none">
                          <a:solidFill>
                            <a:schemeClr val="lt1"/>
                          </a:solidFill>
                          <a:latin typeface="Helvetica" panose="020B0403020202020204" pitchFamily="34" charset="0"/>
                        </a:rPr>
                        <a:t>Moderate Impact </a:t>
                      </a:r>
                      <a:endParaRPr sz="1000" b="1" u="none" strike="noStrike" cap="none">
                        <a:solidFill>
                          <a:schemeClr val="lt1"/>
                        </a:solidFill>
                        <a:latin typeface="Helvetica" panose="020B0403020202020204" pitchFamily="34" charset="0"/>
                      </a:endParaRPr>
                    </a:p>
                  </a:txBody>
                  <a:tcPr marL="62450" marR="62450" marT="37775" marB="377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BF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3D02BF7-2BCE-779F-F56E-2D65A2657849}"/>
              </a:ext>
            </a:extLst>
          </p:cNvPr>
          <p:cNvSpPr txBox="1"/>
          <p:nvPr/>
        </p:nvSpPr>
        <p:spPr>
          <a:xfrm>
            <a:off x="1880021" y="2830255"/>
            <a:ext cx="29265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Exclusive original content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E8C7BF-B279-A10A-CB30-55F0D78C06C2}"/>
              </a:ext>
            </a:extLst>
          </p:cNvPr>
          <p:cNvSpPr txBox="1"/>
          <p:nvPr/>
        </p:nvSpPr>
        <p:spPr>
          <a:xfrm>
            <a:off x="541020" y="3484614"/>
            <a:ext cx="4265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Access to other streaming services at a </a:t>
            </a: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discount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CA2DCE-3C91-F5AB-E1C8-6D51698CF672}"/>
              </a:ext>
            </a:extLst>
          </p:cNvPr>
          <p:cNvSpPr txBox="1"/>
          <p:nvPr/>
        </p:nvSpPr>
        <p:spPr>
          <a:xfrm>
            <a:off x="541020" y="4122303"/>
            <a:ext cx="42656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Free trials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58FB5E9-E201-DAB3-D030-B914BCF548DA}"/>
              </a:ext>
            </a:extLst>
          </p:cNvPr>
          <p:cNvSpPr txBox="1"/>
          <p:nvPr/>
        </p:nvSpPr>
        <p:spPr>
          <a:xfrm>
            <a:off x="632460" y="4674316"/>
            <a:ext cx="41741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Older content </a:t>
            </a: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that originally aired on other TV networks or streaming services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7B4545-9B1E-5BDE-853F-E2EF9F660A99}"/>
              </a:ext>
            </a:extLst>
          </p:cNvPr>
          <p:cNvSpPr txBox="1"/>
          <p:nvPr/>
        </p:nvSpPr>
        <p:spPr>
          <a:xfrm>
            <a:off x="632460" y="5344317"/>
            <a:ext cx="41741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Ability to share passwords </a:t>
            </a: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with friends / family</a:t>
            </a:r>
            <a:b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</a:b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no extra cost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A32C0D-0433-14AA-219E-FB9694D801AC}"/>
              </a:ext>
            </a:extLst>
          </p:cNvPr>
          <p:cNvSpPr txBox="1"/>
          <p:nvPr/>
        </p:nvSpPr>
        <p:spPr>
          <a:xfrm>
            <a:off x="-5297" y="1701440"/>
            <a:ext cx="121972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How much would each of the following </a:t>
            </a: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impact the likelihood of you subscribing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to a streaming service?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Arial"/>
                <a:cs typeface="Arial"/>
                <a:sym typeface="Arial"/>
              </a:rPr>
              <a:t>% of respondents, sorted by top 2 box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anose="020B040302020202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EC0D854-527C-2160-8617-1CD3DD6C798E}"/>
              </a:ext>
            </a:extLst>
          </p:cNvPr>
          <p:cNvSpPr/>
          <p:nvPr/>
        </p:nvSpPr>
        <p:spPr>
          <a:xfrm>
            <a:off x="-3" y="0"/>
            <a:ext cx="3229586" cy="30326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Streaming: Customer Acquisition Strategies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83B4ED-408D-3461-11A3-2E1F467F7337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streaming insights</a:t>
            </a:r>
          </a:p>
        </p:txBody>
      </p:sp>
      <p:pic>
        <p:nvPicPr>
          <p:cNvPr id="11" name="Picture 2">
            <a:hlinkClick r:id="rId5"/>
            <a:extLst>
              <a:ext uri="{FF2B5EF4-FFF2-40B4-BE49-F238E27FC236}">
                <a16:creationId xmlns:a16="http://schemas.microsoft.com/office/drawing/2014/main" id="{A125149F-C908-59AD-D277-5268FF8DA4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2652E9F-6528-AEE7-D602-1B419B6442D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2" name="TextBox 21">
            <a:hlinkClick r:id="rId7"/>
            <a:extLst>
              <a:ext uri="{FF2B5EF4-FFF2-40B4-BE49-F238E27FC236}">
                <a16:creationId xmlns:a16="http://schemas.microsoft.com/office/drawing/2014/main" id="{D399496C-0672-D6A6-7B4B-25092F8B28B9}"/>
              </a:ext>
            </a:extLst>
          </p:cNvPr>
          <p:cNvSpPr txBox="1">
            <a:spLocks/>
          </p:cNvSpPr>
          <p:nvPr/>
        </p:nvSpPr>
        <p:spPr>
          <a:xfrm>
            <a:off x="-3" y="5963504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‘Recipe for Success’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 learn more</a:t>
            </a:r>
          </a:p>
        </p:txBody>
      </p:sp>
    </p:spTree>
    <p:extLst>
      <p:ext uri="{BB962C8B-B14F-4D97-AF65-F5344CB8AC3E}">
        <p14:creationId xmlns:p14="http://schemas.microsoft.com/office/powerpoint/2010/main" val="3287000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6449DD7-4C5F-4E3D-B697-DDF08FAD7569}"/>
</file>

<file path=customXml/itemProps2.xml><?xml version="1.0" encoding="utf-8"?>
<ds:datastoreItem xmlns:ds="http://schemas.openxmlformats.org/officeDocument/2006/customXml" ds:itemID="{AD1B0A1C-111C-48CE-A809-84367B70FBF0}"/>
</file>

<file path=customXml/itemProps3.xml><?xml version="1.0" encoding="utf-8"?>
<ds:datastoreItem xmlns:ds="http://schemas.openxmlformats.org/officeDocument/2006/customXml" ds:itemID="{9D09EFCF-166E-41AD-9DE3-8976C62F2B9A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249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5</cp:revision>
  <dcterms:created xsi:type="dcterms:W3CDTF">2024-05-01T14:39:59Z</dcterms:created>
  <dcterms:modified xsi:type="dcterms:W3CDTF">2024-05-01T14:46:27Z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