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drawings/drawing1.xml" ContentType="application/vnd.openxmlformats-officedocument.drawingml.chartshape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charts/chart1.xml" ContentType="application/vnd.openxmlformats-officedocument.drawingml.chart+xml"/>
  <Override PartName="/ppt/charts/colors1.xml" ContentType="application/vnd.ms-office.chartcolorstyle+xml"/>
  <Override PartName="/ppt/charts/style1.xml" ContentType="application/vnd.ms-office.chartstyl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147376364"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rgbClr val="1F1A62"/>
                </a:solidFill>
                <a:latin typeface="Helvetica" panose="020B0403020202020204" pitchFamily="34" charset="0"/>
                <a:ea typeface="+mn-ea"/>
                <a:cs typeface="+mn-cs"/>
              </a:defRPr>
            </a:pPr>
            <a:r>
              <a:rPr lang="en-US" b="1"/>
              <a:t>Share of Web Traffic Caused by Bots</a:t>
            </a:r>
          </a:p>
        </c:rich>
      </c:tx>
      <c:overlay val="0"/>
      <c:spPr>
        <a:noFill/>
        <a:ln>
          <a:noFill/>
        </a:ln>
        <a:effectLst/>
      </c:spPr>
      <c:txPr>
        <a:bodyPr rot="0" spcFirstLastPara="1" vertOverflow="ellipsis" vert="horz" wrap="square" anchor="ctr" anchorCtr="1"/>
        <a:lstStyle/>
        <a:p>
          <a:pPr>
            <a:defRPr sz="1862" b="1" i="0" u="none" strike="noStrike" kern="1200" spc="0" baseline="0">
              <a:solidFill>
                <a:srgbClr val="1F1A62"/>
              </a:solidFill>
              <a:latin typeface="Helvetica" panose="020B0403020202020204" pitchFamily="34" charset="0"/>
              <a:ea typeface="+mn-ea"/>
              <a:cs typeface="+mn-cs"/>
            </a:defRPr>
          </a:pPr>
          <a:endParaRPr lang="en-US"/>
        </a:p>
      </c:txPr>
    </c:title>
    <c:autoTitleDeleted val="0"/>
    <c:plotArea>
      <c:layout/>
      <c:barChart>
        <c:barDir val="col"/>
        <c:grouping val="stacked"/>
        <c:varyColors val="0"/>
        <c:ser>
          <c:idx val="0"/>
          <c:order val="0"/>
          <c:tx>
            <c:strRef>
              <c:f>Sheet1!$B$1</c:f>
              <c:strCache>
                <c:ptCount val="1"/>
                <c:pt idx="0">
                  <c:v>Harmless Bots</c:v>
                </c:pt>
              </c:strCache>
            </c:strRef>
          </c:tx>
          <c:spPr>
            <a:solidFill>
              <a:srgbClr val="00BFF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Sheet1!$B$2:$B$6</c:f>
              <c:numCache>
                <c:formatCode>0.0%</c:formatCode>
                <c:ptCount val="5"/>
                <c:pt idx="0">
                  <c:v>0.13100000000000001</c:v>
                </c:pt>
                <c:pt idx="1">
                  <c:v>0.152</c:v>
                </c:pt>
                <c:pt idx="2">
                  <c:v>0.14599999999999999</c:v>
                </c:pt>
                <c:pt idx="3">
                  <c:v>0.17299999999999999</c:v>
                </c:pt>
                <c:pt idx="4">
                  <c:v>0.17599999999999999</c:v>
                </c:pt>
              </c:numCache>
            </c:numRef>
          </c:val>
          <c:extLst>
            <c:ext xmlns:c16="http://schemas.microsoft.com/office/drawing/2014/chart" uri="{C3380CC4-5D6E-409C-BE32-E72D297353CC}">
              <c16:uniqueId val="{00000000-D58B-4A99-ACBA-4060C77F5935}"/>
            </c:ext>
          </c:extLst>
        </c:ser>
        <c:ser>
          <c:idx val="1"/>
          <c:order val="1"/>
          <c:tx>
            <c:strRef>
              <c:f>Sheet1!$C$1</c:f>
              <c:strCache>
                <c:ptCount val="1"/>
                <c:pt idx="0">
                  <c:v>Harmful Bots</c:v>
                </c:pt>
              </c:strCache>
            </c:strRef>
          </c:tx>
          <c:spPr>
            <a:solidFill>
              <a:srgbClr val="ED3C8D"/>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1" i="0" u="none" strike="noStrike" kern="1200" baseline="0">
                    <a:solidFill>
                      <a:schemeClr val="bg1"/>
                    </a:solidFill>
                    <a:latin typeface="Helvetica" panose="020B0403020202020204" pitchFamily="34" charset="0"/>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2019</c:v>
                </c:pt>
                <c:pt idx="1">
                  <c:v>2020</c:v>
                </c:pt>
                <c:pt idx="2">
                  <c:v>2021</c:v>
                </c:pt>
                <c:pt idx="3">
                  <c:v>2022</c:v>
                </c:pt>
                <c:pt idx="4">
                  <c:v>2023</c:v>
                </c:pt>
              </c:strCache>
            </c:strRef>
          </c:cat>
          <c:val>
            <c:numRef>
              <c:f>Sheet1!$C$2:$C$6</c:f>
              <c:numCache>
                <c:formatCode>0.0%</c:formatCode>
                <c:ptCount val="5"/>
                <c:pt idx="0">
                  <c:v>0.24099999999999999</c:v>
                </c:pt>
                <c:pt idx="1">
                  <c:v>0.25600000000000001</c:v>
                </c:pt>
                <c:pt idx="2">
                  <c:v>0.27700000000000002</c:v>
                </c:pt>
                <c:pt idx="3">
                  <c:v>0.30199999999999999</c:v>
                </c:pt>
                <c:pt idx="4">
                  <c:v>0.32</c:v>
                </c:pt>
              </c:numCache>
            </c:numRef>
          </c:val>
          <c:extLst>
            <c:ext xmlns:c16="http://schemas.microsoft.com/office/drawing/2014/chart" uri="{C3380CC4-5D6E-409C-BE32-E72D297353CC}">
              <c16:uniqueId val="{00000001-D58B-4A99-ACBA-4060C77F5935}"/>
            </c:ext>
          </c:extLst>
        </c:ser>
        <c:dLbls>
          <c:showLegendKey val="0"/>
          <c:showVal val="0"/>
          <c:showCatName val="0"/>
          <c:showSerName val="0"/>
          <c:showPercent val="0"/>
          <c:showBubbleSize val="0"/>
        </c:dLbls>
        <c:gapWidth val="219"/>
        <c:overlap val="100"/>
        <c:axId val="241198623"/>
        <c:axId val="241200543"/>
      </c:barChart>
      <c:catAx>
        <c:axId val="241198623"/>
        <c:scaling>
          <c:orientation val="minMax"/>
        </c:scaling>
        <c:delete val="0"/>
        <c:axPos val="b"/>
        <c:numFmt formatCode="General" sourceLinked="1"/>
        <c:majorTickMark val="none"/>
        <c:minorTickMark val="none"/>
        <c:tickLblPos val="nextTo"/>
        <c:spPr>
          <a:noFill/>
          <a:ln w="9525" cap="flat" cmpd="sng" algn="ctr">
            <a:solidFill>
              <a:srgbClr val="1F1A62"/>
            </a:solidFill>
            <a:round/>
          </a:ln>
          <a:effectLst/>
        </c:spPr>
        <c:txPr>
          <a:bodyPr rot="-60000000" spcFirstLastPara="1" vertOverflow="ellipsis" vert="horz" wrap="square" anchor="ctr" anchorCtr="1"/>
          <a:lstStyle/>
          <a:p>
            <a:pPr>
              <a:defRPr sz="1400" b="1" i="0" u="none" strike="noStrike" kern="1200" baseline="0">
                <a:solidFill>
                  <a:srgbClr val="1F1A62"/>
                </a:solidFill>
                <a:latin typeface="Helvetica" panose="020B0403020202020204" pitchFamily="34" charset="0"/>
                <a:ea typeface="+mn-ea"/>
                <a:cs typeface="+mn-cs"/>
              </a:defRPr>
            </a:pPr>
            <a:endParaRPr lang="en-US"/>
          </a:p>
        </c:txPr>
        <c:crossAx val="241200543"/>
        <c:crosses val="autoZero"/>
        <c:auto val="1"/>
        <c:lblAlgn val="ctr"/>
        <c:lblOffset val="100"/>
        <c:noMultiLvlLbl val="0"/>
      </c:catAx>
      <c:valAx>
        <c:axId val="241200543"/>
        <c:scaling>
          <c:orientation val="minMax"/>
        </c:scaling>
        <c:delete val="1"/>
        <c:axPos val="l"/>
        <c:numFmt formatCode="0.0%" sourceLinked="1"/>
        <c:majorTickMark val="none"/>
        <c:minorTickMark val="none"/>
        <c:tickLblPos val="nextTo"/>
        <c:crossAx val="241198623"/>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rgbClr val="1F1A62"/>
              </a:solidFill>
              <a:latin typeface="Helvetica" panose="020B0403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rgbClr val="1F1A62"/>
          </a:solidFill>
          <a:latin typeface="Helvetica" panose="020B0403020202020204" pitchFamily="34" charset="0"/>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0.07285</cdr:x>
      <cdr:y>0.39148</cdr:y>
    </cdr:from>
    <cdr:to>
      <cdr:x>0.14284</cdr:x>
      <cdr:y>0.481</cdr:y>
    </cdr:to>
    <cdr:sp macro="" textlink="">
      <cdr:nvSpPr>
        <cdr:cNvPr id="2" name="TextBox 1">
          <a:extLst xmlns:a="http://schemas.openxmlformats.org/drawingml/2006/main">
            <a:ext uri="{FF2B5EF4-FFF2-40B4-BE49-F238E27FC236}">
              <a16:creationId xmlns:a16="http://schemas.microsoft.com/office/drawing/2014/main" id="{4CE94D10-948D-12A9-CEE9-34E9EBA28DBF}"/>
            </a:ext>
          </a:extLst>
        </cdr:cNvPr>
        <cdr:cNvSpPr txBox="1"/>
      </cdr:nvSpPr>
      <cdr:spPr>
        <a:xfrm xmlns:a="http://schemas.openxmlformats.org/drawingml/2006/main">
          <a:off x="798963" y="1521172"/>
          <a:ext cx="767639" cy="34787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600" b="1" dirty="0">
              <a:solidFill>
                <a:srgbClr val="1F1A62"/>
              </a:solidFill>
              <a:latin typeface="Helvetica" panose="020B0403020202020204" pitchFamily="34" charset="0"/>
            </a:rPr>
            <a:t>37.2%</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051488-F971-5DAC-E47E-041D543466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AF34F3-05D9-FE93-2566-075D7CA745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2666083-3A0A-8F86-033D-620F5C88931D}"/>
              </a:ext>
            </a:extLst>
          </p:cNvPr>
          <p:cNvSpPr>
            <a:spLocks noGrp="1"/>
          </p:cNvSpPr>
          <p:nvPr>
            <p:ph type="dt" sz="half" idx="10"/>
          </p:nvPr>
        </p:nvSpPr>
        <p:spPr/>
        <p:txBody>
          <a:bodyPr/>
          <a:lstStyle/>
          <a:p>
            <a:fld id="{FA50B6E9-C0E2-48C4-AE54-678FDE3ED1DF}" type="datetimeFigureOut">
              <a:rPr lang="en-US" smtClean="0"/>
              <a:t>6/4/2024</a:t>
            </a:fld>
            <a:endParaRPr lang="en-US"/>
          </a:p>
        </p:txBody>
      </p:sp>
      <p:sp>
        <p:nvSpPr>
          <p:cNvPr id="5" name="Footer Placeholder 4">
            <a:extLst>
              <a:ext uri="{FF2B5EF4-FFF2-40B4-BE49-F238E27FC236}">
                <a16:creationId xmlns:a16="http://schemas.microsoft.com/office/drawing/2014/main" id="{62273220-6C3C-D4A5-A7D3-A5534C33FF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6E83F7-0A95-38CE-0CC1-3CAA83B31BC5}"/>
              </a:ext>
            </a:extLst>
          </p:cNvPr>
          <p:cNvSpPr>
            <a:spLocks noGrp="1"/>
          </p:cNvSpPr>
          <p:nvPr>
            <p:ph type="sldNum" sz="quarter" idx="12"/>
          </p:nvPr>
        </p:nvSpPr>
        <p:spPr/>
        <p:txBody>
          <a:bodyPr/>
          <a:lstStyle/>
          <a:p>
            <a:fld id="{E055B5D7-8536-466C-B3E6-17849213C979}" type="slidenum">
              <a:rPr lang="en-US" smtClean="0"/>
              <a:t>‹#›</a:t>
            </a:fld>
            <a:endParaRPr lang="en-US"/>
          </a:p>
        </p:txBody>
      </p:sp>
    </p:spTree>
    <p:extLst>
      <p:ext uri="{BB962C8B-B14F-4D97-AF65-F5344CB8AC3E}">
        <p14:creationId xmlns:p14="http://schemas.microsoft.com/office/powerpoint/2010/main" val="2491330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797BA-5AEC-50C0-547C-39865576070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C3501D-2AE2-6D93-69E5-495CC63042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470959-93BF-7B6B-EAE5-71E743D478A2}"/>
              </a:ext>
            </a:extLst>
          </p:cNvPr>
          <p:cNvSpPr>
            <a:spLocks noGrp="1"/>
          </p:cNvSpPr>
          <p:nvPr>
            <p:ph type="dt" sz="half" idx="10"/>
          </p:nvPr>
        </p:nvSpPr>
        <p:spPr/>
        <p:txBody>
          <a:bodyPr/>
          <a:lstStyle/>
          <a:p>
            <a:fld id="{FA50B6E9-C0E2-48C4-AE54-678FDE3ED1DF}" type="datetimeFigureOut">
              <a:rPr lang="en-US" smtClean="0"/>
              <a:t>6/4/2024</a:t>
            </a:fld>
            <a:endParaRPr lang="en-US"/>
          </a:p>
        </p:txBody>
      </p:sp>
      <p:sp>
        <p:nvSpPr>
          <p:cNvPr id="5" name="Footer Placeholder 4">
            <a:extLst>
              <a:ext uri="{FF2B5EF4-FFF2-40B4-BE49-F238E27FC236}">
                <a16:creationId xmlns:a16="http://schemas.microsoft.com/office/drawing/2014/main" id="{CB5E0C8D-4E78-401B-FD03-61BFDC001D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4EB5D1-F4AB-8868-5B1A-5E11D8C8DA2D}"/>
              </a:ext>
            </a:extLst>
          </p:cNvPr>
          <p:cNvSpPr>
            <a:spLocks noGrp="1"/>
          </p:cNvSpPr>
          <p:nvPr>
            <p:ph type="sldNum" sz="quarter" idx="12"/>
          </p:nvPr>
        </p:nvSpPr>
        <p:spPr/>
        <p:txBody>
          <a:bodyPr/>
          <a:lstStyle/>
          <a:p>
            <a:fld id="{E055B5D7-8536-466C-B3E6-17849213C979}" type="slidenum">
              <a:rPr lang="en-US" smtClean="0"/>
              <a:t>‹#›</a:t>
            </a:fld>
            <a:endParaRPr lang="en-US"/>
          </a:p>
        </p:txBody>
      </p:sp>
    </p:spTree>
    <p:extLst>
      <p:ext uri="{BB962C8B-B14F-4D97-AF65-F5344CB8AC3E}">
        <p14:creationId xmlns:p14="http://schemas.microsoft.com/office/powerpoint/2010/main" val="2046622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9731E9-2139-E493-82EA-1588C302785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B95BC6-80C2-2D5C-5330-3D89D279A4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F29026-5663-0DBA-69C6-1F09D1ED7609}"/>
              </a:ext>
            </a:extLst>
          </p:cNvPr>
          <p:cNvSpPr>
            <a:spLocks noGrp="1"/>
          </p:cNvSpPr>
          <p:nvPr>
            <p:ph type="dt" sz="half" idx="10"/>
          </p:nvPr>
        </p:nvSpPr>
        <p:spPr/>
        <p:txBody>
          <a:bodyPr/>
          <a:lstStyle/>
          <a:p>
            <a:fld id="{FA50B6E9-C0E2-48C4-AE54-678FDE3ED1DF}" type="datetimeFigureOut">
              <a:rPr lang="en-US" smtClean="0"/>
              <a:t>6/4/2024</a:t>
            </a:fld>
            <a:endParaRPr lang="en-US"/>
          </a:p>
        </p:txBody>
      </p:sp>
      <p:sp>
        <p:nvSpPr>
          <p:cNvPr id="5" name="Footer Placeholder 4">
            <a:extLst>
              <a:ext uri="{FF2B5EF4-FFF2-40B4-BE49-F238E27FC236}">
                <a16:creationId xmlns:a16="http://schemas.microsoft.com/office/drawing/2014/main" id="{4FA86BF2-3E3C-4075-5726-2F900850B6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7634E7-C91D-EC14-D57A-23772A1FB7C1}"/>
              </a:ext>
            </a:extLst>
          </p:cNvPr>
          <p:cNvSpPr>
            <a:spLocks noGrp="1"/>
          </p:cNvSpPr>
          <p:nvPr>
            <p:ph type="sldNum" sz="quarter" idx="12"/>
          </p:nvPr>
        </p:nvSpPr>
        <p:spPr/>
        <p:txBody>
          <a:bodyPr/>
          <a:lstStyle/>
          <a:p>
            <a:fld id="{E055B5D7-8536-466C-B3E6-17849213C979}" type="slidenum">
              <a:rPr lang="en-US" smtClean="0"/>
              <a:t>‹#›</a:t>
            </a:fld>
            <a:endParaRPr lang="en-US"/>
          </a:p>
        </p:txBody>
      </p:sp>
    </p:spTree>
    <p:extLst>
      <p:ext uri="{BB962C8B-B14F-4D97-AF65-F5344CB8AC3E}">
        <p14:creationId xmlns:p14="http://schemas.microsoft.com/office/powerpoint/2010/main" val="10646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F8316-8058-98C3-5272-FA12B3EFA7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1D16AF-C78F-98CC-CC8B-BDC1E4D5FB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2E663ED-4323-2195-5E56-415177B27977}"/>
              </a:ext>
            </a:extLst>
          </p:cNvPr>
          <p:cNvSpPr>
            <a:spLocks noGrp="1"/>
          </p:cNvSpPr>
          <p:nvPr>
            <p:ph type="dt" sz="half" idx="10"/>
          </p:nvPr>
        </p:nvSpPr>
        <p:spPr/>
        <p:txBody>
          <a:bodyPr/>
          <a:lstStyle/>
          <a:p>
            <a:fld id="{FA50B6E9-C0E2-48C4-AE54-678FDE3ED1DF}" type="datetimeFigureOut">
              <a:rPr lang="en-US" smtClean="0"/>
              <a:t>6/4/2024</a:t>
            </a:fld>
            <a:endParaRPr lang="en-US"/>
          </a:p>
        </p:txBody>
      </p:sp>
      <p:sp>
        <p:nvSpPr>
          <p:cNvPr id="5" name="Footer Placeholder 4">
            <a:extLst>
              <a:ext uri="{FF2B5EF4-FFF2-40B4-BE49-F238E27FC236}">
                <a16:creationId xmlns:a16="http://schemas.microsoft.com/office/drawing/2014/main" id="{68D8DA1B-017D-FA04-C309-78ABD76F0C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A5F600-5A0F-3BCD-218F-6592A8FA012B}"/>
              </a:ext>
            </a:extLst>
          </p:cNvPr>
          <p:cNvSpPr>
            <a:spLocks noGrp="1"/>
          </p:cNvSpPr>
          <p:nvPr>
            <p:ph type="sldNum" sz="quarter" idx="12"/>
          </p:nvPr>
        </p:nvSpPr>
        <p:spPr/>
        <p:txBody>
          <a:bodyPr/>
          <a:lstStyle/>
          <a:p>
            <a:fld id="{E055B5D7-8536-466C-B3E6-17849213C979}" type="slidenum">
              <a:rPr lang="en-US" smtClean="0"/>
              <a:t>‹#›</a:t>
            </a:fld>
            <a:endParaRPr lang="en-US"/>
          </a:p>
        </p:txBody>
      </p:sp>
    </p:spTree>
    <p:extLst>
      <p:ext uri="{BB962C8B-B14F-4D97-AF65-F5344CB8AC3E}">
        <p14:creationId xmlns:p14="http://schemas.microsoft.com/office/powerpoint/2010/main" val="3525035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09CCB-8567-A382-7E7E-8DAE1E3FD50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0F8C43-5AD6-2403-3445-545CB9ED89A4}"/>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16E26C1-583D-A8EF-0D5E-2697C6901597}"/>
              </a:ext>
            </a:extLst>
          </p:cNvPr>
          <p:cNvSpPr>
            <a:spLocks noGrp="1"/>
          </p:cNvSpPr>
          <p:nvPr>
            <p:ph type="dt" sz="half" idx="10"/>
          </p:nvPr>
        </p:nvSpPr>
        <p:spPr/>
        <p:txBody>
          <a:bodyPr/>
          <a:lstStyle/>
          <a:p>
            <a:fld id="{FA50B6E9-C0E2-48C4-AE54-678FDE3ED1DF}" type="datetimeFigureOut">
              <a:rPr lang="en-US" smtClean="0"/>
              <a:t>6/4/2024</a:t>
            </a:fld>
            <a:endParaRPr lang="en-US"/>
          </a:p>
        </p:txBody>
      </p:sp>
      <p:sp>
        <p:nvSpPr>
          <p:cNvPr id="5" name="Footer Placeholder 4">
            <a:extLst>
              <a:ext uri="{FF2B5EF4-FFF2-40B4-BE49-F238E27FC236}">
                <a16:creationId xmlns:a16="http://schemas.microsoft.com/office/drawing/2014/main" id="{5B8A46F1-08E1-4475-AB33-FE3FD1D7F6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50FDD8-87D4-2D45-E335-991B88E49AE5}"/>
              </a:ext>
            </a:extLst>
          </p:cNvPr>
          <p:cNvSpPr>
            <a:spLocks noGrp="1"/>
          </p:cNvSpPr>
          <p:nvPr>
            <p:ph type="sldNum" sz="quarter" idx="12"/>
          </p:nvPr>
        </p:nvSpPr>
        <p:spPr/>
        <p:txBody>
          <a:bodyPr/>
          <a:lstStyle/>
          <a:p>
            <a:fld id="{E055B5D7-8536-466C-B3E6-17849213C979}" type="slidenum">
              <a:rPr lang="en-US" smtClean="0"/>
              <a:t>‹#›</a:t>
            </a:fld>
            <a:endParaRPr lang="en-US"/>
          </a:p>
        </p:txBody>
      </p:sp>
    </p:spTree>
    <p:extLst>
      <p:ext uri="{BB962C8B-B14F-4D97-AF65-F5344CB8AC3E}">
        <p14:creationId xmlns:p14="http://schemas.microsoft.com/office/powerpoint/2010/main" val="220656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D50DF-E024-3256-501D-25FD1E2C54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65742A-C93B-B993-D2D2-FE81274B11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388279-EEDC-0A7C-DF6C-7F25E8305E1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7D58D0-AA4F-F4E3-75E4-2BA7F4D5C48C}"/>
              </a:ext>
            </a:extLst>
          </p:cNvPr>
          <p:cNvSpPr>
            <a:spLocks noGrp="1"/>
          </p:cNvSpPr>
          <p:nvPr>
            <p:ph type="dt" sz="half" idx="10"/>
          </p:nvPr>
        </p:nvSpPr>
        <p:spPr/>
        <p:txBody>
          <a:bodyPr/>
          <a:lstStyle/>
          <a:p>
            <a:fld id="{FA50B6E9-C0E2-48C4-AE54-678FDE3ED1DF}" type="datetimeFigureOut">
              <a:rPr lang="en-US" smtClean="0"/>
              <a:t>6/4/2024</a:t>
            </a:fld>
            <a:endParaRPr lang="en-US"/>
          </a:p>
        </p:txBody>
      </p:sp>
      <p:sp>
        <p:nvSpPr>
          <p:cNvPr id="6" name="Footer Placeholder 5">
            <a:extLst>
              <a:ext uri="{FF2B5EF4-FFF2-40B4-BE49-F238E27FC236}">
                <a16:creationId xmlns:a16="http://schemas.microsoft.com/office/drawing/2014/main" id="{93975173-1C39-079C-0338-46D89CF53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8940CC-FBC6-B88F-ABB2-A3507BDBCDDF}"/>
              </a:ext>
            </a:extLst>
          </p:cNvPr>
          <p:cNvSpPr>
            <a:spLocks noGrp="1"/>
          </p:cNvSpPr>
          <p:nvPr>
            <p:ph type="sldNum" sz="quarter" idx="12"/>
          </p:nvPr>
        </p:nvSpPr>
        <p:spPr/>
        <p:txBody>
          <a:bodyPr/>
          <a:lstStyle/>
          <a:p>
            <a:fld id="{E055B5D7-8536-466C-B3E6-17849213C979}" type="slidenum">
              <a:rPr lang="en-US" smtClean="0"/>
              <a:t>‹#›</a:t>
            </a:fld>
            <a:endParaRPr lang="en-US"/>
          </a:p>
        </p:txBody>
      </p:sp>
    </p:spTree>
    <p:extLst>
      <p:ext uri="{BB962C8B-B14F-4D97-AF65-F5344CB8AC3E}">
        <p14:creationId xmlns:p14="http://schemas.microsoft.com/office/powerpoint/2010/main" val="214190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B967B-2DEF-0173-A3F3-7B3D9288D7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6E8AE4-0C24-2863-CCA4-5E42986269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AA151E-A4DD-1600-9400-BAE4CFC7E8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6285C8-9C54-48A9-2D19-EC405AA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A694D14-1903-4F89-ECB7-674EF087838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F8FE93-93F4-7A55-6287-07F903373BA1}"/>
              </a:ext>
            </a:extLst>
          </p:cNvPr>
          <p:cNvSpPr>
            <a:spLocks noGrp="1"/>
          </p:cNvSpPr>
          <p:nvPr>
            <p:ph type="dt" sz="half" idx="10"/>
          </p:nvPr>
        </p:nvSpPr>
        <p:spPr/>
        <p:txBody>
          <a:bodyPr/>
          <a:lstStyle/>
          <a:p>
            <a:fld id="{FA50B6E9-C0E2-48C4-AE54-678FDE3ED1DF}" type="datetimeFigureOut">
              <a:rPr lang="en-US" smtClean="0"/>
              <a:t>6/4/2024</a:t>
            </a:fld>
            <a:endParaRPr lang="en-US"/>
          </a:p>
        </p:txBody>
      </p:sp>
      <p:sp>
        <p:nvSpPr>
          <p:cNvPr id="8" name="Footer Placeholder 7">
            <a:extLst>
              <a:ext uri="{FF2B5EF4-FFF2-40B4-BE49-F238E27FC236}">
                <a16:creationId xmlns:a16="http://schemas.microsoft.com/office/drawing/2014/main" id="{196D6EB5-C20B-8DA4-608E-AB564C5C8C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8D217B-ACC0-AEE6-C151-92331C07AE29}"/>
              </a:ext>
            </a:extLst>
          </p:cNvPr>
          <p:cNvSpPr>
            <a:spLocks noGrp="1"/>
          </p:cNvSpPr>
          <p:nvPr>
            <p:ph type="sldNum" sz="quarter" idx="12"/>
          </p:nvPr>
        </p:nvSpPr>
        <p:spPr/>
        <p:txBody>
          <a:bodyPr/>
          <a:lstStyle/>
          <a:p>
            <a:fld id="{E055B5D7-8536-466C-B3E6-17849213C979}" type="slidenum">
              <a:rPr lang="en-US" smtClean="0"/>
              <a:t>‹#›</a:t>
            </a:fld>
            <a:endParaRPr lang="en-US"/>
          </a:p>
        </p:txBody>
      </p:sp>
    </p:spTree>
    <p:extLst>
      <p:ext uri="{BB962C8B-B14F-4D97-AF65-F5344CB8AC3E}">
        <p14:creationId xmlns:p14="http://schemas.microsoft.com/office/powerpoint/2010/main" val="384636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21C7C1-818E-539D-3B11-D5CCB65E10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220CAF-704B-4681-B277-7B6656D5A785}"/>
              </a:ext>
            </a:extLst>
          </p:cNvPr>
          <p:cNvSpPr>
            <a:spLocks noGrp="1"/>
          </p:cNvSpPr>
          <p:nvPr>
            <p:ph type="dt" sz="half" idx="10"/>
          </p:nvPr>
        </p:nvSpPr>
        <p:spPr/>
        <p:txBody>
          <a:bodyPr/>
          <a:lstStyle/>
          <a:p>
            <a:fld id="{FA50B6E9-C0E2-48C4-AE54-678FDE3ED1DF}" type="datetimeFigureOut">
              <a:rPr lang="en-US" smtClean="0"/>
              <a:t>6/4/2024</a:t>
            </a:fld>
            <a:endParaRPr lang="en-US"/>
          </a:p>
        </p:txBody>
      </p:sp>
      <p:sp>
        <p:nvSpPr>
          <p:cNvPr id="4" name="Footer Placeholder 3">
            <a:extLst>
              <a:ext uri="{FF2B5EF4-FFF2-40B4-BE49-F238E27FC236}">
                <a16:creationId xmlns:a16="http://schemas.microsoft.com/office/drawing/2014/main" id="{756168F3-568B-8838-6B92-04E6801BF8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492831-12F0-A6D0-8D8F-D2F87B9D9A9C}"/>
              </a:ext>
            </a:extLst>
          </p:cNvPr>
          <p:cNvSpPr>
            <a:spLocks noGrp="1"/>
          </p:cNvSpPr>
          <p:nvPr>
            <p:ph type="sldNum" sz="quarter" idx="12"/>
          </p:nvPr>
        </p:nvSpPr>
        <p:spPr/>
        <p:txBody>
          <a:bodyPr/>
          <a:lstStyle/>
          <a:p>
            <a:fld id="{E055B5D7-8536-466C-B3E6-17849213C979}" type="slidenum">
              <a:rPr lang="en-US" smtClean="0"/>
              <a:t>‹#›</a:t>
            </a:fld>
            <a:endParaRPr lang="en-US"/>
          </a:p>
        </p:txBody>
      </p:sp>
    </p:spTree>
    <p:extLst>
      <p:ext uri="{BB962C8B-B14F-4D97-AF65-F5344CB8AC3E}">
        <p14:creationId xmlns:p14="http://schemas.microsoft.com/office/powerpoint/2010/main" val="3342983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788EB1-9F0A-CD61-8909-B45918B23D4C}"/>
              </a:ext>
            </a:extLst>
          </p:cNvPr>
          <p:cNvSpPr>
            <a:spLocks noGrp="1"/>
          </p:cNvSpPr>
          <p:nvPr>
            <p:ph type="dt" sz="half" idx="10"/>
          </p:nvPr>
        </p:nvSpPr>
        <p:spPr/>
        <p:txBody>
          <a:bodyPr/>
          <a:lstStyle/>
          <a:p>
            <a:fld id="{FA50B6E9-C0E2-48C4-AE54-678FDE3ED1DF}" type="datetimeFigureOut">
              <a:rPr lang="en-US" smtClean="0"/>
              <a:t>6/4/2024</a:t>
            </a:fld>
            <a:endParaRPr lang="en-US"/>
          </a:p>
        </p:txBody>
      </p:sp>
      <p:sp>
        <p:nvSpPr>
          <p:cNvPr id="3" name="Footer Placeholder 2">
            <a:extLst>
              <a:ext uri="{FF2B5EF4-FFF2-40B4-BE49-F238E27FC236}">
                <a16:creationId xmlns:a16="http://schemas.microsoft.com/office/drawing/2014/main" id="{7A42A091-0F53-CF0A-E236-4A12788FCA9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4BCD39-9BC3-34DE-21ED-8A26FDCE8A92}"/>
              </a:ext>
            </a:extLst>
          </p:cNvPr>
          <p:cNvSpPr>
            <a:spLocks noGrp="1"/>
          </p:cNvSpPr>
          <p:nvPr>
            <p:ph type="sldNum" sz="quarter" idx="12"/>
          </p:nvPr>
        </p:nvSpPr>
        <p:spPr/>
        <p:txBody>
          <a:bodyPr/>
          <a:lstStyle/>
          <a:p>
            <a:fld id="{E055B5D7-8536-466C-B3E6-17849213C979}" type="slidenum">
              <a:rPr lang="en-US" smtClean="0"/>
              <a:t>‹#›</a:t>
            </a:fld>
            <a:endParaRPr lang="en-US"/>
          </a:p>
        </p:txBody>
      </p:sp>
    </p:spTree>
    <p:extLst>
      <p:ext uri="{BB962C8B-B14F-4D97-AF65-F5344CB8AC3E}">
        <p14:creationId xmlns:p14="http://schemas.microsoft.com/office/powerpoint/2010/main" val="24057265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11952-2182-47E8-7E56-E4B7C6BB46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2B7A9D-5BB9-8BDB-D01A-283B4E5152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325B62-9275-213B-B4BB-BFF440CD4A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6610C1-3FA5-266F-9FAF-EF9D1B7D40AB}"/>
              </a:ext>
            </a:extLst>
          </p:cNvPr>
          <p:cNvSpPr>
            <a:spLocks noGrp="1"/>
          </p:cNvSpPr>
          <p:nvPr>
            <p:ph type="dt" sz="half" idx="10"/>
          </p:nvPr>
        </p:nvSpPr>
        <p:spPr/>
        <p:txBody>
          <a:bodyPr/>
          <a:lstStyle/>
          <a:p>
            <a:fld id="{FA50B6E9-C0E2-48C4-AE54-678FDE3ED1DF}" type="datetimeFigureOut">
              <a:rPr lang="en-US" smtClean="0"/>
              <a:t>6/4/2024</a:t>
            </a:fld>
            <a:endParaRPr lang="en-US"/>
          </a:p>
        </p:txBody>
      </p:sp>
      <p:sp>
        <p:nvSpPr>
          <p:cNvPr id="6" name="Footer Placeholder 5">
            <a:extLst>
              <a:ext uri="{FF2B5EF4-FFF2-40B4-BE49-F238E27FC236}">
                <a16:creationId xmlns:a16="http://schemas.microsoft.com/office/drawing/2014/main" id="{148C83C8-8CC6-CB1F-CFAD-DB64683ED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2E8578-5A2F-E71A-D9F4-E6A1C692C5B7}"/>
              </a:ext>
            </a:extLst>
          </p:cNvPr>
          <p:cNvSpPr>
            <a:spLocks noGrp="1"/>
          </p:cNvSpPr>
          <p:nvPr>
            <p:ph type="sldNum" sz="quarter" idx="12"/>
          </p:nvPr>
        </p:nvSpPr>
        <p:spPr/>
        <p:txBody>
          <a:bodyPr/>
          <a:lstStyle/>
          <a:p>
            <a:fld id="{E055B5D7-8536-466C-B3E6-17849213C979}" type="slidenum">
              <a:rPr lang="en-US" smtClean="0"/>
              <a:t>‹#›</a:t>
            </a:fld>
            <a:endParaRPr lang="en-US"/>
          </a:p>
        </p:txBody>
      </p:sp>
    </p:spTree>
    <p:extLst>
      <p:ext uri="{BB962C8B-B14F-4D97-AF65-F5344CB8AC3E}">
        <p14:creationId xmlns:p14="http://schemas.microsoft.com/office/powerpoint/2010/main" val="294111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A7D50-0CD6-1812-B2D2-9A575294A8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CC4753-1A2D-1075-8655-2B6BA1B7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3D7A23-E987-68B7-20CD-7789C841A6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209836-CA50-CBA9-FE9D-B0969A772DCD}"/>
              </a:ext>
            </a:extLst>
          </p:cNvPr>
          <p:cNvSpPr>
            <a:spLocks noGrp="1"/>
          </p:cNvSpPr>
          <p:nvPr>
            <p:ph type="dt" sz="half" idx="10"/>
          </p:nvPr>
        </p:nvSpPr>
        <p:spPr/>
        <p:txBody>
          <a:bodyPr/>
          <a:lstStyle/>
          <a:p>
            <a:fld id="{FA50B6E9-C0E2-48C4-AE54-678FDE3ED1DF}" type="datetimeFigureOut">
              <a:rPr lang="en-US" smtClean="0"/>
              <a:t>6/4/2024</a:t>
            </a:fld>
            <a:endParaRPr lang="en-US"/>
          </a:p>
        </p:txBody>
      </p:sp>
      <p:sp>
        <p:nvSpPr>
          <p:cNvPr id="6" name="Footer Placeholder 5">
            <a:extLst>
              <a:ext uri="{FF2B5EF4-FFF2-40B4-BE49-F238E27FC236}">
                <a16:creationId xmlns:a16="http://schemas.microsoft.com/office/drawing/2014/main" id="{90E9EC01-E81F-B2DE-A07A-7F7108A863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86B502-66D8-DA10-79D0-A933BD4A981A}"/>
              </a:ext>
            </a:extLst>
          </p:cNvPr>
          <p:cNvSpPr>
            <a:spLocks noGrp="1"/>
          </p:cNvSpPr>
          <p:nvPr>
            <p:ph type="sldNum" sz="quarter" idx="12"/>
          </p:nvPr>
        </p:nvSpPr>
        <p:spPr/>
        <p:txBody>
          <a:bodyPr/>
          <a:lstStyle/>
          <a:p>
            <a:fld id="{E055B5D7-8536-466C-B3E6-17849213C979}" type="slidenum">
              <a:rPr lang="en-US" smtClean="0"/>
              <a:t>‹#›</a:t>
            </a:fld>
            <a:endParaRPr lang="en-US"/>
          </a:p>
        </p:txBody>
      </p:sp>
    </p:spTree>
    <p:extLst>
      <p:ext uri="{BB962C8B-B14F-4D97-AF65-F5344CB8AC3E}">
        <p14:creationId xmlns:p14="http://schemas.microsoft.com/office/powerpoint/2010/main" val="2685228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1263B3E-8CFA-7000-D888-25C7A77DFF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F9CD34-202F-29C7-49A5-B045768DCC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B2B93B-7635-11E8-A112-B390F020D7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FA50B6E9-C0E2-48C4-AE54-678FDE3ED1DF}" type="datetimeFigureOut">
              <a:rPr lang="en-US" smtClean="0"/>
              <a:t>6/4/2024</a:t>
            </a:fld>
            <a:endParaRPr lang="en-US"/>
          </a:p>
        </p:txBody>
      </p:sp>
      <p:sp>
        <p:nvSpPr>
          <p:cNvPr id="5" name="Footer Placeholder 4">
            <a:extLst>
              <a:ext uri="{FF2B5EF4-FFF2-40B4-BE49-F238E27FC236}">
                <a16:creationId xmlns:a16="http://schemas.microsoft.com/office/drawing/2014/main" id="{A2798BCB-65C6-1ACD-54D7-06861C9AD9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15A3121-A71D-19FA-5AE7-474B5A9EE2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055B5D7-8536-466C-B3E6-17849213C979}" type="slidenum">
              <a:rPr lang="en-US" smtClean="0"/>
              <a:t>‹#›</a:t>
            </a:fld>
            <a:endParaRPr lang="en-US"/>
          </a:p>
        </p:txBody>
      </p:sp>
    </p:spTree>
    <p:extLst>
      <p:ext uri="{BB962C8B-B14F-4D97-AF65-F5344CB8AC3E}">
        <p14:creationId xmlns:p14="http://schemas.microsoft.com/office/powerpoint/2010/main" val="3051724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hevab.com/signin" TargetMode="External"/><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B824D1-9D2D-8C9E-A61E-9B9FCD305362}"/>
              </a:ext>
            </a:extLst>
          </p:cNvPr>
          <p:cNvSpPr/>
          <p:nvPr/>
        </p:nvSpPr>
        <p:spPr>
          <a:xfrm>
            <a:off x="0" y="1685013"/>
            <a:ext cx="12192000" cy="5184137"/>
          </a:xfrm>
          <a:prstGeom prst="rect">
            <a:avLst/>
          </a:prstGeom>
          <a:solidFill>
            <a:srgbClr val="E2E8F1"/>
          </a:solidFill>
          <a:ln>
            <a:solidFill>
              <a:srgbClr val="E2E8F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D0BF5866-1CE4-2C78-A59B-D9115EF39308}"/>
              </a:ext>
            </a:extLst>
          </p:cNvPr>
          <p:cNvSpPr/>
          <p:nvPr/>
        </p:nvSpPr>
        <p:spPr>
          <a:xfrm>
            <a:off x="140637" y="549771"/>
            <a:ext cx="10239128" cy="892552"/>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600" b="1" i="0" u="none" strike="noStrike" kern="1200" cap="none" spc="0" normalizeH="0" baseline="0" noProof="0">
                <a:ln>
                  <a:noFill/>
                </a:ln>
                <a:solidFill>
                  <a:srgbClr val="1B1464"/>
                </a:solidFill>
                <a:effectLst/>
                <a:uLnTx/>
                <a:uFillTx/>
                <a:latin typeface="Helvetica" pitchFamily="2" charset="0"/>
                <a:ea typeface="+mn-ea"/>
                <a:cs typeface="+mn-cs"/>
              </a:rPr>
              <a:t>Non-human bots now account for half of all web traffic with ‘harmful’ bot traffic representing almost one-third of total traffic</a:t>
            </a:r>
          </a:p>
        </p:txBody>
      </p:sp>
      <p:sp>
        <p:nvSpPr>
          <p:cNvPr id="10" name="Rectangle 9">
            <a:extLst>
              <a:ext uri="{FF2B5EF4-FFF2-40B4-BE49-F238E27FC236}">
                <a16:creationId xmlns:a16="http://schemas.microsoft.com/office/drawing/2014/main" id="{A0A4B4E8-6071-311E-E96F-D5AC522AB16A}"/>
              </a:ext>
            </a:extLst>
          </p:cNvPr>
          <p:cNvSpPr/>
          <p:nvPr/>
        </p:nvSpPr>
        <p:spPr>
          <a:xfrm>
            <a:off x="0" y="0"/>
            <a:ext cx="2178996" cy="307081"/>
          </a:xfrm>
          <a:prstGeom prst="rect">
            <a:avLst/>
          </a:prstGeom>
          <a:solidFill>
            <a:srgbClr val="1B1464"/>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a:ln>
                  <a:noFill/>
                </a:ln>
                <a:solidFill>
                  <a:prstClr val="white"/>
                </a:solidFill>
                <a:effectLst/>
                <a:uLnTx/>
                <a:uFillTx/>
                <a:latin typeface="Helvetica" panose="020B0604020202020204" pitchFamily="34" charset="0"/>
                <a:ea typeface="+mn-ea"/>
                <a:cs typeface="Helvetica" panose="020B0604020202020204" pitchFamily="34" charset="0"/>
              </a:rPr>
              <a:t>Bots: % of Total Web Traffic</a:t>
            </a:r>
          </a:p>
        </p:txBody>
      </p:sp>
      <p:sp>
        <p:nvSpPr>
          <p:cNvPr id="11" name="TextBox 10">
            <a:extLst>
              <a:ext uri="{FF2B5EF4-FFF2-40B4-BE49-F238E27FC236}">
                <a16:creationId xmlns:a16="http://schemas.microsoft.com/office/drawing/2014/main" id="{DA4B84D4-3FF7-875B-7501-563A4E2128A0}"/>
              </a:ext>
            </a:extLst>
          </p:cNvPr>
          <p:cNvSpPr txBox="1"/>
          <p:nvPr/>
        </p:nvSpPr>
        <p:spPr>
          <a:xfrm>
            <a:off x="10267952" y="26057"/>
            <a:ext cx="1924048"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ED3C8D"/>
                </a:solidFill>
                <a:effectLst/>
                <a:uLnTx/>
                <a:uFillTx/>
                <a:latin typeface="Helvetica" panose="020B0604020202020204" pitchFamily="34" charset="0"/>
                <a:ea typeface="+mn-ea"/>
                <a:cs typeface="Helvetica" panose="020B0604020202020204" pitchFamily="34" charset="0"/>
              </a:rPr>
              <a:t>Scan or click to access more ad fraud insights</a:t>
            </a:r>
          </a:p>
        </p:txBody>
      </p:sp>
      <p:pic>
        <p:nvPicPr>
          <p:cNvPr id="12" name="Picture 2">
            <a:hlinkClick r:id="rId2"/>
            <a:extLst>
              <a:ext uri="{FF2B5EF4-FFF2-40B4-BE49-F238E27FC236}">
                <a16:creationId xmlns:a16="http://schemas.microsoft.com/office/drawing/2014/main" id="{DA66B869-E808-1451-AFC5-A44D12AB864A}"/>
              </a:ext>
            </a:extLst>
          </p:cNvPr>
          <p:cNvPicPr>
            <a:picLocks noChangeAspect="1" noChangeArrowheads="1"/>
          </p:cNvPicPr>
          <p:nvPr/>
        </p:nvPicPr>
        <p:blipFill rotWithShape="1">
          <a:blip r:embed="rId3" cstate="hqprint">
            <a:extLst>
              <a:ext uri="{28A0092B-C50C-407E-A947-70E740481C1C}">
                <a14:useLocalDpi xmlns:a14="http://schemas.microsoft.com/office/drawing/2010/main"/>
              </a:ext>
            </a:extLst>
          </a:blip>
          <a:srcRect l="8627" t="8925" r="8225" b="7734"/>
          <a:stretch/>
        </p:blipFill>
        <p:spPr bwMode="auto">
          <a:xfrm>
            <a:off x="10676741" y="521763"/>
            <a:ext cx="1106470" cy="1109038"/>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568C5ACC-3B6B-AB71-F90B-C9DF04200DA0}"/>
              </a:ext>
            </a:extLst>
          </p:cNvPr>
          <p:cNvSpPr/>
          <p:nvPr/>
        </p:nvSpPr>
        <p:spPr>
          <a:xfrm>
            <a:off x="10267952" y="0"/>
            <a:ext cx="1924048" cy="1671565"/>
          </a:xfrm>
          <a:prstGeom prst="rect">
            <a:avLst/>
          </a:prstGeom>
          <a:noFill/>
          <a:ln w="28575">
            <a:solidFill>
              <a:srgbClr val="ED3C8D"/>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ptos" panose="02110004020202020204"/>
              <a:ea typeface="+mn-ea"/>
              <a:cs typeface="+mn-cs"/>
            </a:endParaRPr>
          </a:p>
        </p:txBody>
      </p:sp>
      <p:pic>
        <p:nvPicPr>
          <p:cNvPr id="2" name="Picture 1">
            <a:extLst>
              <a:ext uri="{FF2B5EF4-FFF2-40B4-BE49-F238E27FC236}">
                <a16:creationId xmlns:a16="http://schemas.microsoft.com/office/drawing/2014/main" id="{67EB01DA-2AF8-2D42-24B9-77B6245B81D7}"/>
              </a:ext>
            </a:extLst>
          </p:cNvPr>
          <p:cNvPicPr>
            <a:picLocks noChangeAspect="1"/>
          </p:cNvPicPr>
          <p:nvPr/>
        </p:nvPicPr>
        <p:blipFill rotWithShape="1">
          <a:blip r:embed="rId4" cstate="hqprint">
            <a:extLst>
              <a:ext uri="{28A0092B-C50C-407E-A947-70E740481C1C}">
                <a14:useLocalDpi xmlns:a14="http://schemas.microsoft.com/office/drawing/2010/main"/>
              </a:ext>
            </a:extLst>
          </a:blip>
          <a:srcRect r="-1"/>
          <a:stretch/>
        </p:blipFill>
        <p:spPr>
          <a:xfrm>
            <a:off x="483207" y="6519043"/>
            <a:ext cx="11708793" cy="350107"/>
          </a:xfrm>
          <a:prstGeom prst="rect">
            <a:avLst/>
          </a:prstGeom>
        </p:spPr>
      </p:pic>
      <p:sp>
        <p:nvSpPr>
          <p:cNvPr id="4" name="Rectangle 3">
            <a:extLst>
              <a:ext uri="{FF2B5EF4-FFF2-40B4-BE49-F238E27FC236}">
                <a16:creationId xmlns:a16="http://schemas.microsoft.com/office/drawing/2014/main" id="{5D2B6332-8EC5-6E9B-9474-7EE265AD6C3D}"/>
              </a:ext>
            </a:extLst>
          </p:cNvPr>
          <p:cNvSpPr/>
          <p:nvPr/>
        </p:nvSpPr>
        <p:spPr>
          <a:xfrm>
            <a:off x="483207" y="6586958"/>
            <a:ext cx="11687274" cy="24622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solidFill>
                <a:effectLst/>
                <a:uLnTx/>
                <a:uFillTx/>
                <a:latin typeface="Helvetica Light" panose="020B0403020202020204"/>
                <a:ea typeface="Open Sans" panose="020B0606030504020204" pitchFamily="34" charset="0"/>
                <a:cs typeface="Open Sans" panose="020B0606030504020204" pitchFamily="34" charset="0"/>
              </a:rPr>
              <a:t>This information is exclusively provided to VAB members and qualified marketers.</a:t>
            </a:r>
          </a:p>
        </p:txBody>
      </p:sp>
      <p:sp>
        <p:nvSpPr>
          <p:cNvPr id="6" name="TextBox 5">
            <a:extLst>
              <a:ext uri="{FF2B5EF4-FFF2-40B4-BE49-F238E27FC236}">
                <a16:creationId xmlns:a16="http://schemas.microsoft.com/office/drawing/2014/main" id="{582B14CF-BDAA-0D7D-A586-2FA039F682C5}"/>
              </a:ext>
            </a:extLst>
          </p:cNvPr>
          <p:cNvSpPr txBox="1"/>
          <p:nvPr/>
        </p:nvSpPr>
        <p:spPr>
          <a:xfrm>
            <a:off x="483206" y="6159260"/>
            <a:ext cx="11687273" cy="4154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700" b="0" i="0" u="none" strike="noStrike" kern="1200" cap="none" spc="0" normalizeH="0" baseline="0" noProof="0">
                <a:ln>
                  <a:noFill/>
                </a:ln>
                <a:solidFill>
                  <a:srgbClr val="1F1A62"/>
                </a:solidFill>
                <a:effectLst/>
                <a:uLnTx/>
                <a:uFillTx/>
                <a:latin typeface="Helvetica" panose="020B0403020202020204" pitchFamily="34" charset="0"/>
                <a:ea typeface="+mn-ea"/>
                <a:cs typeface="+mn-cs"/>
              </a:rPr>
              <a:t>Source: Imperva, </a:t>
            </a:r>
            <a:r>
              <a:rPr kumimoji="0" lang="en-US" sz="700" b="0" i="1" u="none" strike="noStrike" kern="1200" cap="none" spc="0" normalizeH="0" baseline="0" noProof="0">
                <a:ln>
                  <a:noFill/>
                </a:ln>
                <a:solidFill>
                  <a:srgbClr val="1F1A62"/>
                </a:solidFill>
                <a:effectLst/>
                <a:uLnTx/>
                <a:uFillTx/>
                <a:latin typeface="Helvetica" panose="020B0403020202020204" pitchFamily="34" charset="0"/>
                <a:ea typeface="+mn-ea"/>
                <a:cs typeface="+mn-cs"/>
              </a:rPr>
              <a:t>2024 Bad Bot Report. </a:t>
            </a:r>
            <a:r>
              <a:rPr kumimoji="0" lang="en-US" sz="700" b="0" u="none" strike="noStrike" kern="1200" cap="none" spc="0" normalizeH="0" baseline="0" noProof="0">
                <a:ln>
                  <a:noFill/>
                </a:ln>
                <a:solidFill>
                  <a:srgbClr val="1F1A62"/>
                </a:solidFill>
                <a:effectLst/>
                <a:uLnTx/>
                <a:uFillTx/>
                <a:latin typeface="Helvetica" panose="020B0403020202020204" pitchFamily="34" charset="0"/>
                <a:ea typeface="+mn-ea"/>
                <a:cs typeface="+mn-cs"/>
              </a:rPr>
              <a:t>Note: a ‘harmless bot’ is a software application that runs automated tasks to serve valuable functions, for instance indexing websites for search engines or monitoring website performance to help people find the most relevant sets of websites that match their queries. ‘Harmful bots’ are software applications that perform automated tasks with malicious intent. These bots can extract data from websites without permission to reuse it, they are often used for scalping tickets while some bad bots undertake criminal activities such as fraud and outright theft.</a:t>
            </a:r>
          </a:p>
        </p:txBody>
      </p:sp>
      <p:graphicFrame>
        <p:nvGraphicFramePr>
          <p:cNvPr id="19" name="Chart 18">
            <a:extLst>
              <a:ext uri="{FF2B5EF4-FFF2-40B4-BE49-F238E27FC236}">
                <a16:creationId xmlns:a16="http://schemas.microsoft.com/office/drawing/2014/main" id="{57BAB9F1-3450-8381-4DA2-1AFF354924E4}"/>
              </a:ext>
            </a:extLst>
          </p:cNvPr>
          <p:cNvGraphicFramePr/>
          <p:nvPr/>
        </p:nvGraphicFramePr>
        <p:xfrm>
          <a:off x="612394" y="1828315"/>
          <a:ext cx="10967213" cy="4333946"/>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1">
            <a:extLst>
              <a:ext uri="{FF2B5EF4-FFF2-40B4-BE49-F238E27FC236}">
                <a16:creationId xmlns:a16="http://schemas.microsoft.com/office/drawing/2014/main" id="{7E9D4D67-E160-218A-6E0D-D03CC0035C41}"/>
              </a:ext>
            </a:extLst>
          </p:cNvPr>
          <p:cNvSpPr txBox="1"/>
          <p:nvPr/>
        </p:nvSpPr>
        <p:spPr>
          <a:xfrm>
            <a:off x="3585205" y="3331747"/>
            <a:ext cx="767639" cy="34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a:solidFill>
                  <a:srgbClr val="1F1A62"/>
                </a:solidFill>
                <a:latin typeface="Helvetica" panose="020B0403020202020204" pitchFamily="34" charset="0"/>
              </a:rPr>
              <a:t>40.8%</a:t>
            </a:r>
          </a:p>
        </p:txBody>
      </p:sp>
      <p:sp>
        <p:nvSpPr>
          <p:cNvPr id="5" name="TextBox 1">
            <a:extLst>
              <a:ext uri="{FF2B5EF4-FFF2-40B4-BE49-F238E27FC236}">
                <a16:creationId xmlns:a16="http://schemas.microsoft.com/office/drawing/2014/main" id="{7E9D4D67-E160-218A-6E0D-D03CC0035C41}"/>
              </a:ext>
            </a:extLst>
          </p:cNvPr>
          <p:cNvSpPr txBox="1"/>
          <p:nvPr/>
        </p:nvSpPr>
        <p:spPr>
          <a:xfrm>
            <a:off x="5712179" y="3262174"/>
            <a:ext cx="767639" cy="34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a:solidFill>
                  <a:srgbClr val="1F1A62"/>
                </a:solidFill>
                <a:latin typeface="Helvetica" panose="020B0403020202020204" pitchFamily="34" charset="0"/>
              </a:rPr>
              <a:t>42.3%</a:t>
            </a:r>
          </a:p>
        </p:txBody>
      </p:sp>
      <p:sp>
        <p:nvSpPr>
          <p:cNvPr id="14" name="TextBox 1">
            <a:extLst>
              <a:ext uri="{FF2B5EF4-FFF2-40B4-BE49-F238E27FC236}">
                <a16:creationId xmlns:a16="http://schemas.microsoft.com/office/drawing/2014/main" id="{7E9D4D67-E160-218A-6E0D-D03CC0035C41}"/>
              </a:ext>
            </a:extLst>
          </p:cNvPr>
          <p:cNvSpPr txBox="1"/>
          <p:nvPr/>
        </p:nvSpPr>
        <p:spPr>
          <a:xfrm>
            <a:off x="7839449" y="3013699"/>
            <a:ext cx="767639" cy="34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a:solidFill>
                  <a:srgbClr val="1F1A62"/>
                </a:solidFill>
                <a:latin typeface="Helvetica" panose="020B0403020202020204" pitchFamily="34" charset="0"/>
              </a:rPr>
              <a:t>47.5%</a:t>
            </a:r>
          </a:p>
        </p:txBody>
      </p:sp>
      <p:sp>
        <p:nvSpPr>
          <p:cNvPr id="15" name="TextBox 1">
            <a:extLst>
              <a:ext uri="{FF2B5EF4-FFF2-40B4-BE49-F238E27FC236}">
                <a16:creationId xmlns:a16="http://schemas.microsoft.com/office/drawing/2014/main" id="{7E9D4D67-E160-218A-6E0D-D03CC0035C41}"/>
              </a:ext>
            </a:extLst>
          </p:cNvPr>
          <p:cNvSpPr txBox="1"/>
          <p:nvPr/>
        </p:nvSpPr>
        <p:spPr>
          <a:xfrm>
            <a:off x="9995945" y="2904368"/>
            <a:ext cx="767639" cy="34787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a:solidFill>
                  <a:srgbClr val="1F1A62"/>
                </a:solidFill>
                <a:latin typeface="Helvetica" panose="020B0403020202020204" pitchFamily="34" charset="0"/>
              </a:rPr>
              <a:t>49.6%</a:t>
            </a:r>
          </a:p>
        </p:txBody>
      </p:sp>
    </p:spTree>
    <p:extLst>
      <p:ext uri="{BB962C8B-B14F-4D97-AF65-F5344CB8AC3E}">
        <p14:creationId xmlns:p14="http://schemas.microsoft.com/office/powerpoint/2010/main" val="1351684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24291D3CFFFB3468A8BEBC160241642" ma:contentTypeVersion="18" ma:contentTypeDescription="Create a new document." ma:contentTypeScope="" ma:versionID="387be907f486394efa0aa922f6891cb4">
  <xsd:schema xmlns:xsd="http://www.w3.org/2001/XMLSchema" xmlns:xs="http://www.w3.org/2001/XMLSchema" xmlns:p="http://schemas.microsoft.com/office/2006/metadata/properties" xmlns:ns2="97cdb7a3-d8d8-4d5a-8559-ae518cf29f49" xmlns:ns3="8ffbcc2d-a520-42b9-8ca7-e090664160a6" targetNamespace="http://schemas.microsoft.com/office/2006/metadata/properties" ma:root="true" ma:fieldsID="5bf9659b688e4d2890b1db6b33d4e217" ns2:_="" ns3:_="">
    <xsd:import namespace="97cdb7a3-d8d8-4d5a-8559-ae518cf29f49"/>
    <xsd:import namespace="8ffbcc2d-a520-42b9-8ca7-e090664160a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cdb7a3-d8d8-4d5a-8559-ae518cf29f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c637ead-fd64-45b4-abde-ec2d09ec102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fbcc2d-a520-42b9-8ca7-e090664160a6"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92ae5e6-0bf7-4809-94d2-b453c12df252}" ma:internalName="TaxCatchAll" ma:showField="CatchAllData" ma:web="8ffbcc2d-a520-42b9-8ca7-e090664160a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ffbcc2d-a520-42b9-8ca7-e090664160a6" xsi:nil="true"/>
    <lcf76f155ced4ddcb4097134ff3c332f xmlns="97cdb7a3-d8d8-4d5a-8559-ae518cf29f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962E9C3-68B4-447A-AC43-21AC6DC8A453}"/>
</file>

<file path=customXml/itemProps2.xml><?xml version="1.0" encoding="utf-8"?>
<ds:datastoreItem xmlns:ds="http://schemas.openxmlformats.org/officeDocument/2006/customXml" ds:itemID="{F1CC7428-15C1-4C5E-87F9-36327D8F98E6}"/>
</file>

<file path=customXml/itemProps3.xml><?xml version="1.0" encoding="utf-8"?>
<ds:datastoreItem xmlns:ds="http://schemas.openxmlformats.org/officeDocument/2006/customXml" ds:itemID="{0E7DE6EA-79F2-4F25-B497-A77BDBAD142C}"/>
</file>

<file path=docProps/app.xml><?xml version="1.0" encoding="utf-8"?>
<Properties xmlns="http://schemas.openxmlformats.org/officeDocument/2006/extended-properties" xmlns:vt="http://schemas.openxmlformats.org/officeDocument/2006/docPropsVTypes">
  <TotalTime>0</TotalTime>
  <Words>171</Words>
  <Application>Microsoft Office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Aptos Display</vt:lpstr>
      <vt:lpstr>Arial</vt:lpstr>
      <vt:lpstr>Calibri</vt:lpstr>
      <vt:lpstr>Helvetica</vt:lpstr>
      <vt:lpstr>Helvetica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Dylan Breger</dc:creator>
  <cp:lastModifiedBy>Dylan Breger</cp:lastModifiedBy>
  <cp:revision>1</cp:revision>
  <dcterms:created xsi:type="dcterms:W3CDTF">2024-06-04T20:46:18Z</dcterms:created>
  <dcterms:modified xsi:type="dcterms:W3CDTF">2024-06-04T20:46:33Z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0x010100C24291D3CFFFB3468A8BEBC160241642</vt:lpwstr>
  </property>
</Properties>
</file>