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drawings/drawing1.xml" ContentType="application/vnd.openxmlformats-officedocument.drawingml.chartshape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147376364"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9" d="100"/>
          <a:sy n="79" d="100"/>
        </p:scale>
        <p:origin x="85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1F1A62"/>
                </a:solidFill>
                <a:latin typeface="Helvetica" panose="020B0403020202020204" pitchFamily="34" charset="0"/>
                <a:ea typeface="+mn-ea"/>
                <a:cs typeface="+mn-cs"/>
              </a:defRPr>
            </a:pPr>
            <a:r>
              <a:rPr lang="en-US" b="1"/>
              <a:t>Share of Web Traffic Caused by Bots</a:t>
            </a:r>
          </a:p>
        </c:rich>
      </c:tx>
      <c:overlay val="0"/>
      <c:spPr>
        <a:noFill/>
        <a:ln>
          <a:noFill/>
        </a:ln>
        <a:effectLst/>
      </c:spPr>
      <c:txPr>
        <a:bodyPr rot="0" spcFirstLastPara="1" vertOverflow="ellipsis" vert="horz" wrap="square" anchor="ctr" anchorCtr="1"/>
        <a:lstStyle/>
        <a:p>
          <a:pPr>
            <a:defRPr sz="1862" b="1" i="0" u="none" strike="noStrike" kern="1200" spc="0" baseline="0">
              <a:solidFill>
                <a:srgbClr val="1F1A62"/>
              </a:solidFill>
              <a:latin typeface="Helvetica" panose="020B0403020202020204" pitchFamily="34" charset="0"/>
              <a:ea typeface="+mn-ea"/>
              <a:cs typeface="+mn-cs"/>
            </a:defRPr>
          </a:pPr>
          <a:endParaRPr lang="en-US"/>
        </a:p>
      </c:txPr>
    </c:title>
    <c:autoTitleDeleted val="0"/>
    <c:plotArea>
      <c:layout/>
      <c:barChart>
        <c:barDir val="col"/>
        <c:grouping val="stacked"/>
        <c:varyColors val="0"/>
        <c:ser>
          <c:idx val="0"/>
          <c:order val="0"/>
          <c:tx>
            <c:strRef>
              <c:f>Sheet1!$B$1</c:f>
              <c:strCache>
                <c:ptCount val="1"/>
                <c:pt idx="0">
                  <c:v>Harmless Bots</c:v>
                </c:pt>
              </c:strCache>
            </c:strRef>
          </c:tx>
          <c:spPr>
            <a:solidFill>
              <a:srgbClr val="00BFF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Helvetica" panose="020B0403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Sheet1!$B$2:$B$6</c:f>
              <c:numCache>
                <c:formatCode>0.0%</c:formatCode>
                <c:ptCount val="5"/>
                <c:pt idx="0">
                  <c:v>0.13100000000000001</c:v>
                </c:pt>
                <c:pt idx="1">
                  <c:v>0.152</c:v>
                </c:pt>
                <c:pt idx="2">
                  <c:v>0.14599999999999999</c:v>
                </c:pt>
                <c:pt idx="3">
                  <c:v>0.17299999999999999</c:v>
                </c:pt>
                <c:pt idx="4">
                  <c:v>0.17599999999999999</c:v>
                </c:pt>
              </c:numCache>
            </c:numRef>
          </c:val>
          <c:extLst>
            <c:ext xmlns:c16="http://schemas.microsoft.com/office/drawing/2014/chart" uri="{C3380CC4-5D6E-409C-BE32-E72D297353CC}">
              <c16:uniqueId val="{00000000-D58B-4A99-ACBA-4060C77F5935}"/>
            </c:ext>
          </c:extLst>
        </c:ser>
        <c:ser>
          <c:idx val="1"/>
          <c:order val="1"/>
          <c:tx>
            <c:strRef>
              <c:f>Sheet1!$C$1</c:f>
              <c:strCache>
                <c:ptCount val="1"/>
                <c:pt idx="0">
                  <c:v>Harmful Bots</c:v>
                </c:pt>
              </c:strCache>
            </c:strRef>
          </c:tx>
          <c:spPr>
            <a:solidFill>
              <a:srgbClr val="ED3C8D"/>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1" i="0" u="none" strike="noStrike" kern="1200" baseline="0">
                    <a:solidFill>
                      <a:schemeClr val="bg1"/>
                    </a:solidFill>
                    <a:latin typeface="Helvetica" panose="020B0403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Sheet1!$C$2:$C$6</c:f>
              <c:numCache>
                <c:formatCode>0.0%</c:formatCode>
                <c:ptCount val="5"/>
                <c:pt idx="0">
                  <c:v>0.24099999999999999</c:v>
                </c:pt>
                <c:pt idx="1">
                  <c:v>0.25600000000000001</c:v>
                </c:pt>
                <c:pt idx="2">
                  <c:v>0.27700000000000002</c:v>
                </c:pt>
                <c:pt idx="3">
                  <c:v>0.30199999999999999</c:v>
                </c:pt>
                <c:pt idx="4">
                  <c:v>0.32</c:v>
                </c:pt>
              </c:numCache>
            </c:numRef>
          </c:val>
          <c:extLst>
            <c:ext xmlns:c16="http://schemas.microsoft.com/office/drawing/2014/chart" uri="{C3380CC4-5D6E-409C-BE32-E72D297353CC}">
              <c16:uniqueId val="{00000001-D58B-4A99-ACBA-4060C77F5935}"/>
            </c:ext>
          </c:extLst>
        </c:ser>
        <c:dLbls>
          <c:showLegendKey val="0"/>
          <c:showVal val="0"/>
          <c:showCatName val="0"/>
          <c:showSerName val="0"/>
          <c:showPercent val="0"/>
          <c:showBubbleSize val="0"/>
        </c:dLbls>
        <c:gapWidth val="219"/>
        <c:overlap val="100"/>
        <c:axId val="241198623"/>
        <c:axId val="241200543"/>
      </c:barChart>
      <c:catAx>
        <c:axId val="241198623"/>
        <c:scaling>
          <c:orientation val="minMax"/>
        </c:scaling>
        <c:delete val="0"/>
        <c:axPos val="b"/>
        <c:numFmt formatCode="General" sourceLinked="1"/>
        <c:majorTickMark val="none"/>
        <c:minorTickMark val="none"/>
        <c:tickLblPos val="nextTo"/>
        <c:spPr>
          <a:noFill/>
          <a:ln w="9525" cap="flat" cmpd="sng" algn="ctr">
            <a:solidFill>
              <a:srgbClr val="1F1A62"/>
            </a:solidFill>
            <a:round/>
          </a:ln>
          <a:effectLst/>
        </c:spPr>
        <c:txPr>
          <a:bodyPr rot="-60000000" spcFirstLastPara="1" vertOverflow="ellipsis" vert="horz" wrap="square" anchor="ctr" anchorCtr="1"/>
          <a:lstStyle/>
          <a:p>
            <a:pPr>
              <a:defRPr sz="1400" b="1" i="0" u="none" strike="noStrike" kern="1200" baseline="0">
                <a:solidFill>
                  <a:srgbClr val="1F1A62"/>
                </a:solidFill>
                <a:latin typeface="Helvetica" panose="020B0403020202020204" pitchFamily="34" charset="0"/>
                <a:ea typeface="+mn-ea"/>
                <a:cs typeface="+mn-cs"/>
              </a:defRPr>
            </a:pPr>
            <a:endParaRPr lang="en-US"/>
          </a:p>
        </c:txPr>
        <c:crossAx val="241200543"/>
        <c:crosses val="autoZero"/>
        <c:auto val="1"/>
        <c:lblAlgn val="ctr"/>
        <c:lblOffset val="100"/>
        <c:noMultiLvlLbl val="0"/>
      </c:catAx>
      <c:valAx>
        <c:axId val="241200543"/>
        <c:scaling>
          <c:orientation val="minMax"/>
        </c:scaling>
        <c:delete val="1"/>
        <c:axPos val="l"/>
        <c:numFmt formatCode="0.0%" sourceLinked="1"/>
        <c:majorTickMark val="none"/>
        <c:minorTickMark val="none"/>
        <c:tickLblPos val="nextTo"/>
        <c:crossAx val="241198623"/>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rgbClr val="1F1A62"/>
              </a:solidFill>
              <a:latin typeface="Helvetica" panose="020B0403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rgbClr val="1F1A62"/>
          </a:solidFill>
          <a:latin typeface="Helvetica" panose="020B0403020202020204" pitchFamily="34" charset="0"/>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0.07285</cdr:x>
      <cdr:y>0.39148</cdr:y>
    </cdr:from>
    <cdr:to>
      <cdr:x>0.14284</cdr:x>
      <cdr:y>0.481</cdr:y>
    </cdr:to>
    <cdr:sp macro="" textlink="">
      <cdr:nvSpPr>
        <cdr:cNvPr id="2" name="TextBox 1">
          <a:extLst xmlns:a="http://schemas.openxmlformats.org/drawingml/2006/main">
            <a:ext uri="{FF2B5EF4-FFF2-40B4-BE49-F238E27FC236}">
              <a16:creationId xmlns:a16="http://schemas.microsoft.com/office/drawing/2014/main" id="{4CE94D10-948D-12A9-CEE9-34E9EBA28DBF}"/>
            </a:ext>
          </a:extLst>
        </cdr:cNvPr>
        <cdr:cNvSpPr txBox="1"/>
      </cdr:nvSpPr>
      <cdr:spPr>
        <a:xfrm xmlns:a="http://schemas.openxmlformats.org/drawingml/2006/main">
          <a:off x="798963" y="1521172"/>
          <a:ext cx="767639" cy="34787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600" b="1" dirty="0">
              <a:solidFill>
                <a:srgbClr val="1F1A62"/>
              </a:solidFill>
              <a:latin typeface="Helvetica" panose="020B0403020202020204" pitchFamily="34" charset="0"/>
            </a:rPr>
            <a:t>37.2%</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51488-F971-5DAC-E47E-041D543466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6AF34F3-05D9-FE93-2566-075D7CA745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666083-3A0A-8F86-033D-620F5C88931D}"/>
              </a:ext>
            </a:extLst>
          </p:cNvPr>
          <p:cNvSpPr>
            <a:spLocks noGrp="1"/>
          </p:cNvSpPr>
          <p:nvPr>
            <p:ph type="dt" sz="half" idx="10"/>
          </p:nvPr>
        </p:nvSpPr>
        <p:spPr/>
        <p:txBody>
          <a:bodyPr/>
          <a:lstStyle/>
          <a:p>
            <a:fld id="{FA50B6E9-C0E2-48C4-AE54-678FDE3ED1DF}" type="datetimeFigureOut">
              <a:rPr lang="en-US" smtClean="0"/>
              <a:t>6/4/2024</a:t>
            </a:fld>
            <a:endParaRPr lang="en-US"/>
          </a:p>
        </p:txBody>
      </p:sp>
      <p:sp>
        <p:nvSpPr>
          <p:cNvPr id="5" name="Footer Placeholder 4">
            <a:extLst>
              <a:ext uri="{FF2B5EF4-FFF2-40B4-BE49-F238E27FC236}">
                <a16:creationId xmlns:a16="http://schemas.microsoft.com/office/drawing/2014/main" id="{62273220-6C3C-D4A5-A7D3-A5534C33FF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6E83F7-0A95-38CE-0CC1-3CAA83B31BC5}"/>
              </a:ext>
            </a:extLst>
          </p:cNvPr>
          <p:cNvSpPr>
            <a:spLocks noGrp="1"/>
          </p:cNvSpPr>
          <p:nvPr>
            <p:ph type="sldNum" sz="quarter" idx="12"/>
          </p:nvPr>
        </p:nvSpPr>
        <p:spPr/>
        <p:txBody>
          <a:bodyPr/>
          <a:lstStyle/>
          <a:p>
            <a:fld id="{E055B5D7-8536-466C-B3E6-17849213C979}" type="slidenum">
              <a:rPr lang="en-US" smtClean="0"/>
              <a:t>‹#›</a:t>
            </a:fld>
            <a:endParaRPr lang="en-US"/>
          </a:p>
        </p:txBody>
      </p:sp>
    </p:spTree>
    <p:extLst>
      <p:ext uri="{BB962C8B-B14F-4D97-AF65-F5344CB8AC3E}">
        <p14:creationId xmlns:p14="http://schemas.microsoft.com/office/powerpoint/2010/main" val="2491330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797BA-5AEC-50C0-547C-3986557607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C3501D-2AE2-6D93-69E5-495CC63042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470959-93BF-7B6B-EAE5-71E743D478A2}"/>
              </a:ext>
            </a:extLst>
          </p:cNvPr>
          <p:cNvSpPr>
            <a:spLocks noGrp="1"/>
          </p:cNvSpPr>
          <p:nvPr>
            <p:ph type="dt" sz="half" idx="10"/>
          </p:nvPr>
        </p:nvSpPr>
        <p:spPr/>
        <p:txBody>
          <a:bodyPr/>
          <a:lstStyle/>
          <a:p>
            <a:fld id="{FA50B6E9-C0E2-48C4-AE54-678FDE3ED1DF}" type="datetimeFigureOut">
              <a:rPr lang="en-US" smtClean="0"/>
              <a:t>6/4/2024</a:t>
            </a:fld>
            <a:endParaRPr lang="en-US"/>
          </a:p>
        </p:txBody>
      </p:sp>
      <p:sp>
        <p:nvSpPr>
          <p:cNvPr id="5" name="Footer Placeholder 4">
            <a:extLst>
              <a:ext uri="{FF2B5EF4-FFF2-40B4-BE49-F238E27FC236}">
                <a16:creationId xmlns:a16="http://schemas.microsoft.com/office/drawing/2014/main" id="{CB5E0C8D-4E78-401B-FD03-61BFDC001D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4EB5D1-F4AB-8868-5B1A-5E11D8C8DA2D}"/>
              </a:ext>
            </a:extLst>
          </p:cNvPr>
          <p:cNvSpPr>
            <a:spLocks noGrp="1"/>
          </p:cNvSpPr>
          <p:nvPr>
            <p:ph type="sldNum" sz="quarter" idx="12"/>
          </p:nvPr>
        </p:nvSpPr>
        <p:spPr/>
        <p:txBody>
          <a:bodyPr/>
          <a:lstStyle/>
          <a:p>
            <a:fld id="{E055B5D7-8536-466C-B3E6-17849213C979}" type="slidenum">
              <a:rPr lang="en-US" smtClean="0"/>
              <a:t>‹#›</a:t>
            </a:fld>
            <a:endParaRPr lang="en-US"/>
          </a:p>
        </p:txBody>
      </p:sp>
    </p:spTree>
    <p:extLst>
      <p:ext uri="{BB962C8B-B14F-4D97-AF65-F5344CB8AC3E}">
        <p14:creationId xmlns:p14="http://schemas.microsoft.com/office/powerpoint/2010/main" val="2046622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9731E9-2139-E493-82EA-1588C30278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CB95BC6-80C2-2D5C-5330-3D89D279A4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F29026-5663-0DBA-69C6-1F09D1ED7609}"/>
              </a:ext>
            </a:extLst>
          </p:cNvPr>
          <p:cNvSpPr>
            <a:spLocks noGrp="1"/>
          </p:cNvSpPr>
          <p:nvPr>
            <p:ph type="dt" sz="half" idx="10"/>
          </p:nvPr>
        </p:nvSpPr>
        <p:spPr/>
        <p:txBody>
          <a:bodyPr/>
          <a:lstStyle/>
          <a:p>
            <a:fld id="{FA50B6E9-C0E2-48C4-AE54-678FDE3ED1DF}" type="datetimeFigureOut">
              <a:rPr lang="en-US" smtClean="0"/>
              <a:t>6/4/2024</a:t>
            </a:fld>
            <a:endParaRPr lang="en-US"/>
          </a:p>
        </p:txBody>
      </p:sp>
      <p:sp>
        <p:nvSpPr>
          <p:cNvPr id="5" name="Footer Placeholder 4">
            <a:extLst>
              <a:ext uri="{FF2B5EF4-FFF2-40B4-BE49-F238E27FC236}">
                <a16:creationId xmlns:a16="http://schemas.microsoft.com/office/drawing/2014/main" id="{4FA86BF2-3E3C-4075-5726-2F900850B6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7634E7-C91D-EC14-D57A-23772A1FB7C1}"/>
              </a:ext>
            </a:extLst>
          </p:cNvPr>
          <p:cNvSpPr>
            <a:spLocks noGrp="1"/>
          </p:cNvSpPr>
          <p:nvPr>
            <p:ph type="sldNum" sz="quarter" idx="12"/>
          </p:nvPr>
        </p:nvSpPr>
        <p:spPr/>
        <p:txBody>
          <a:bodyPr/>
          <a:lstStyle/>
          <a:p>
            <a:fld id="{E055B5D7-8536-466C-B3E6-17849213C979}" type="slidenum">
              <a:rPr lang="en-US" smtClean="0"/>
              <a:t>‹#›</a:t>
            </a:fld>
            <a:endParaRPr lang="en-US"/>
          </a:p>
        </p:txBody>
      </p:sp>
    </p:spTree>
    <p:extLst>
      <p:ext uri="{BB962C8B-B14F-4D97-AF65-F5344CB8AC3E}">
        <p14:creationId xmlns:p14="http://schemas.microsoft.com/office/powerpoint/2010/main" val="106462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F8316-8058-98C3-5272-FA12B3EFA7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1D16AF-C78F-98CC-CC8B-BDC1E4D5FB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E663ED-4323-2195-5E56-415177B27977}"/>
              </a:ext>
            </a:extLst>
          </p:cNvPr>
          <p:cNvSpPr>
            <a:spLocks noGrp="1"/>
          </p:cNvSpPr>
          <p:nvPr>
            <p:ph type="dt" sz="half" idx="10"/>
          </p:nvPr>
        </p:nvSpPr>
        <p:spPr/>
        <p:txBody>
          <a:bodyPr/>
          <a:lstStyle/>
          <a:p>
            <a:fld id="{FA50B6E9-C0E2-48C4-AE54-678FDE3ED1DF}" type="datetimeFigureOut">
              <a:rPr lang="en-US" smtClean="0"/>
              <a:t>6/4/2024</a:t>
            </a:fld>
            <a:endParaRPr lang="en-US"/>
          </a:p>
        </p:txBody>
      </p:sp>
      <p:sp>
        <p:nvSpPr>
          <p:cNvPr id="5" name="Footer Placeholder 4">
            <a:extLst>
              <a:ext uri="{FF2B5EF4-FFF2-40B4-BE49-F238E27FC236}">
                <a16:creationId xmlns:a16="http://schemas.microsoft.com/office/drawing/2014/main" id="{68D8DA1B-017D-FA04-C309-78ABD76F0C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A5F600-5A0F-3BCD-218F-6592A8FA012B}"/>
              </a:ext>
            </a:extLst>
          </p:cNvPr>
          <p:cNvSpPr>
            <a:spLocks noGrp="1"/>
          </p:cNvSpPr>
          <p:nvPr>
            <p:ph type="sldNum" sz="quarter" idx="12"/>
          </p:nvPr>
        </p:nvSpPr>
        <p:spPr/>
        <p:txBody>
          <a:bodyPr/>
          <a:lstStyle/>
          <a:p>
            <a:fld id="{E055B5D7-8536-466C-B3E6-17849213C979}" type="slidenum">
              <a:rPr lang="en-US" smtClean="0"/>
              <a:t>‹#›</a:t>
            </a:fld>
            <a:endParaRPr lang="en-US"/>
          </a:p>
        </p:txBody>
      </p:sp>
    </p:spTree>
    <p:extLst>
      <p:ext uri="{BB962C8B-B14F-4D97-AF65-F5344CB8AC3E}">
        <p14:creationId xmlns:p14="http://schemas.microsoft.com/office/powerpoint/2010/main" val="3525035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09CCB-8567-A382-7E7E-8DAE1E3FD5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60F8C43-5AD6-2403-3445-545CB9ED89A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6E26C1-583D-A8EF-0D5E-2697C6901597}"/>
              </a:ext>
            </a:extLst>
          </p:cNvPr>
          <p:cNvSpPr>
            <a:spLocks noGrp="1"/>
          </p:cNvSpPr>
          <p:nvPr>
            <p:ph type="dt" sz="half" idx="10"/>
          </p:nvPr>
        </p:nvSpPr>
        <p:spPr/>
        <p:txBody>
          <a:bodyPr/>
          <a:lstStyle/>
          <a:p>
            <a:fld id="{FA50B6E9-C0E2-48C4-AE54-678FDE3ED1DF}" type="datetimeFigureOut">
              <a:rPr lang="en-US" smtClean="0"/>
              <a:t>6/4/2024</a:t>
            </a:fld>
            <a:endParaRPr lang="en-US"/>
          </a:p>
        </p:txBody>
      </p:sp>
      <p:sp>
        <p:nvSpPr>
          <p:cNvPr id="5" name="Footer Placeholder 4">
            <a:extLst>
              <a:ext uri="{FF2B5EF4-FFF2-40B4-BE49-F238E27FC236}">
                <a16:creationId xmlns:a16="http://schemas.microsoft.com/office/drawing/2014/main" id="{5B8A46F1-08E1-4475-AB33-FE3FD1D7F6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50FDD8-87D4-2D45-E335-991B88E49AE5}"/>
              </a:ext>
            </a:extLst>
          </p:cNvPr>
          <p:cNvSpPr>
            <a:spLocks noGrp="1"/>
          </p:cNvSpPr>
          <p:nvPr>
            <p:ph type="sldNum" sz="quarter" idx="12"/>
          </p:nvPr>
        </p:nvSpPr>
        <p:spPr/>
        <p:txBody>
          <a:bodyPr/>
          <a:lstStyle/>
          <a:p>
            <a:fld id="{E055B5D7-8536-466C-B3E6-17849213C979}" type="slidenum">
              <a:rPr lang="en-US" smtClean="0"/>
              <a:t>‹#›</a:t>
            </a:fld>
            <a:endParaRPr lang="en-US"/>
          </a:p>
        </p:txBody>
      </p:sp>
    </p:spTree>
    <p:extLst>
      <p:ext uri="{BB962C8B-B14F-4D97-AF65-F5344CB8AC3E}">
        <p14:creationId xmlns:p14="http://schemas.microsoft.com/office/powerpoint/2010/main" val="2206563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D50DF-E024-3256-501D-25FD1E2C54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65742A-C93B-B993-D2D2-FE81274B11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388279-EEDC-0A7C-DF6C-7F25E8305E1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7D58D0-AA4F-F4E3-75E4-2BA7F4D5C48C}"/>
              </a:ext>
            </a:extLst>
          </p:cNvPr>
          <p:cNvSpPr>
            <a:spLocks noGrp="1"/>
          </p:cNvSpPr>
          <p:nvPr>
            <p:ph type="dt" sz="half" idx="10"/>
          </p:nvPr>
        </p:nvSpPr>
        <p:spPr/>
        <p:txBody>
          <a:bodyPr/>
          <a:lstStyle/>
          <a:p>
            <a:fld id="{FA50B6E9-C0E2-48C4-AE54-678FDE3ED1DF}" type="datetimeFigureOut">
              <a:rPr lang="en-US" smtClean="0"/>
              <a:t>6/4/2024</a:t>
            </a:fld>
            <a:endParaRPr lang="en-US"/>
          </a:p>
        </p:txBody>
      </p:sp>
      <p:sp>
        <p:nvSpPr>
          <p:cNvPr id="6" name="Footer Placeholder 5">
            <a:extLst>
              <a:ext uri="{FF2B5EF4-FFF2-40B4-BE49-F238E27FC236}">
                <a16:creationId xmlns:a16="http://schemas.microsoft.com/office/drawing/2014/main" id="{93975173-1C39-079C-0338-46D89CF53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8940CC-FBC6-B88F-ABB2-A3507BDBCDDF}"/>
              </a:ext>
            </a:extLst>
          </p:cNvPr>
          <p:cNvSpPr>
            <a:spLocks noGrp="1"/>
          </p:cNvSpPr>
          <p:nvPr>
            <p:ph type="sldNum" sz="quarter" idx="12"/>
          </p:nvPr>
        </p:nvSpPr>
        <p:spPr/>
        <p:txBody>
          <a:bodyPr/>
          <a:lstStyle/>
          <a:p>
            <a:fld id="{E055B5D7-8536-466C-B3E6-17849213C979}" type="slidenum">
              <a:rPr lang="en-US" smtClean="0"/>
              <a:t>‹#›</a:t>
            </a:fld>
            <a:endParaRPr lang="en-US"/>
          </a:p>
        </p:txBody>
      </p:sp>
    </p:spTree>
    <p:extLst>
      <p:ext uri="{BB962C8B-B14F-4D97-AF65-F5344CB8AC3E}">
        <p14:creationId xmlns:p14="http://schemas.microsoft.com/office/powerpoint/2010/main" val="2141903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B967B-2DEF-0173-A3F3-7B3D9288D71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B6E8AE4-0C24-2863-CCA4-5E42986269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AA151E-A4DD-1600-9400-BAE4CFC7E8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6285C8-9C54-48A9-2D19-EC405AA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694D14-1903-4F89-ECB7-674EF08783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F8FE93-93F4-7A55-6287-07F903373BA1}"/>
              </a:ext>
            </a:extLst>
          </p:cNvPr>
          <p:cNvSpPr>
            <a:spLocks noGrp="1"/>
          </p:cNvSpPr>
          <p:nvPr>
            <p:ph type="dt" sz="half" idx="10"/>
          </p:nvPr>
        </p:nvSpPr>
        <p:spPr/>
        <p:txBody>
          <a:bodyPr/>
          <a:lstStyle/>
          <a:p>
            <a:fld id="{FA50B6E9-C0E2-48C4-AE54-678FDE3ED1DF}" type="datetimeFigureOut">
              <a:rPr lang="en-US" smtClean="0"/>
              <a:t>6/4/2024</a:t>
            </a:fld>
            <a:endParaRPr lang="en-US"/>
          </a:p>
        </p:txBody>
      </p:sp>
      <p:sp>
        <p:nvSpPr>
          <p:cNvPr id="8" name="Footer Placeholder 7">
            <a:extLst>
              <a:ext uri="{FF2B5EF4-FFF2-40B4-BE49-F238E27FC236}">
                <a16:creationId xmlns:a16="http://schemas.microsoft.com/office/drawing/2014/main" id="{196D6EB5-C20B-8DA4-608E-AB564C5C8CB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8D217B-ACC0-AEE6-C151-92331C07AE29}"/>
              </a:ext>
            </a:extLst>
          </p:cNvPr>
          <p:cNvSpPr>
            <a:spLocks noGrp="1"/>
          </p:cNvSpPr>
          <p:nvPr>
            <p:ph type="sldNum" sz="quarter" idx="12"/>
          </p:nvPr>
        </p:nvSpPr>
        <p:spPr/>
        <p:txBody>
          <a:bodyPr/>
          <a:lstStyle/>
          <a:p>
            <a:fld id="{E055B5D7-8536-466C-B3E6-17849213C979}" type="slidenum">
              <a:rPr lang="en-US" smtClean="0"/>
              <a:t>‹#›</a:t>
            </a:fld>
            <a:endParaRPr lang="en-US"/>
          </a:p>
        </p:txBody>
      </p:sp>
    </p:spTree>
    <p:extLst>
      <p:ext uri="{BB962C8B-B14F-4D97-AF65-F5344CB8AC3E}">
        <p14:creationId xmlns:p14="http://schemas.microsoft.com/office/powerpoint/2010/main" val="384636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1C7C1-818E-539D-3B11-D5CCB65E10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4220CAF-704B-4681-B277-7B6656D5A785}"/>
              </a:ext>
            </a:extLst>
          </p:cNvPr>
          <p:cNvSpPr>
            <a:spLocks noGrp="1"/>
          </p:cNvSpPr>
          <p:nvPr>
            <p:ph type="dt" sz="half" idx="10"/>
          </p:nvPr>
        </p:nvSpPr>
        <p:spPr/>
        <p:txBody>
          <a:bodyPr/>
          <a:lstStyle/>
          <a:p>
            <a:fld id="{FA50B6E9-C0E2-48C4-AE54-678FDE3ED1DF}" type="datetimeFigureOut">
              <a:rPr lang="en-US" smtClean="0"/>
              <a:t>6/4/2024</a:t>
            </a:fld>
            <a:endParaRPr lang="en-US"/>
          </a:p>
        </p:txBody>
      </p:sp>
      <p:sp>
        <p:nvSpPr>
          <p:cNvPr id="4" name="Footer Placeholder 3">
            <a:extLst>
              <a:ext uri="{FF2B5EF4-FFF2-40B4-BE49-F238E27FC236}">
                <a16:creationId xmlns:a16="http://schemas.microsoft.com/office/drawing/2014/main" id="{756168F3-568B-8838-6B92-04E6801BF8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492831-12F0-A6D0-8D8F-D2F87B9D9A9C}"/>
              </a:ext>
            </a:extLst>
          </p:cNvPr>
          <p:cNvSpPr>
            <a:spLocks noGrp="1"/>
          </p:cNvSpPr>
          <p:nvPr>
            <p:ph type="sldNum" sz="quarter" idx="12"/>
          </p:nvPr>
        </p:nvSpPr>
        <p:spPr/>
        <p:txBody>
          <a:bodyPr/>
          <a:lstStyle/>
          <a:p>
            <a:fld id="{E055B5D7-8536-466C-B3E6-17849213C979}" type="slidenum">
              <a:rPr lang="en-US" smtClean="0"/>
              <a:t>‹#›</a:t>
            </a:fld>
            <a:endParaRPr lang="en-US"/>
          </a:p>
        </p:txBody>
      </p:sp>
    </p:spTree>
    <p:extLst>
      <p:ext uri="{BB962C8B-B14F-4D97-AF65-F5344CB8AC3E}">
        <p14:creationId xmlns:p14="http://schemas.microsoft.com/office/powerpoint/2010/main" val="3342983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788EB1-9F0A-CD61-8909-B45918B23D4C}"/>
              </a:ext>
            </a:extLst>
          </p:cNvPr>
          <p:cNvSpPr>
            <a:spLocks noGrp="1"/>
          </p:cNvSpPr>
          <p:nvPr>
            <p:ph type="dt" sz="half" idx="10"/>
          </p:nvPr>
        </p:nvSpPr>
        <p:spPr/>
        <p:txBody>
          <a:bodyPr/>
          <a:lstStyle/>
          <a:p>
            <a:fld id="{FA50B6E9-C0E2-48C4-AE54-678FDE3ED1DF}" type="datetimeFigureOut">
              <a:rPr lang="en-US" smtClean="0"/>
              <a:t>6/4/2024</a:t>
            </a:fld>
            <a:endParaRPr lang="en-US"/>
          </a:p>
        </p:txBody>
      </p:sp>
      <p:sp>
        <p:nvSpPr>
          <p:cNvPr id="3" name="Footer Placeholder 2">
            <a:extLst>
              <a:ext uri="{FF2B5EF4-FFF2-40B4-BE49-F238E27FC236}">
                <a16:creationId xmlns:a16="http://schemas.microsoft.com/office/drawing/2014/main" id="{7A42A091-0F53-CF0A-E236-4A12788FCA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84BCD39-9BC3-34DE-21ED-8A26FDCE8A92}"/>
              </a:ext>
            </a:extLst>
          </p:cNvPr>
          <p:cNvSpPr>
            <a:spLocks noGrp="1"/>
          </p:cNvSpPr>
          <p:nvPr>
            <p:ph type="sldNum" sz="quarter" idx="12"/>
          </p:nvPr>
        </p:nvSpPr>
        <p:spPr/>
        <p:txBody>
          <a:bodyPr/>
          <a:lstStyle/>
          <a:p>
            <a:fld id="{E055B5D7-8536-466C-B3E6-17849213C979}" type="slidenum">
              <a:rPr lang="en-US" smtClean="0"/>
              <a:t>‹#›</a:t>
            </a:fld>
            <a:endParaRPr lang="en-US"/>
          </a:p>
        </p:txBody>
      </p:sp>
    </p:spTree>
    <p:extLst>
      <p:ext uri="{BB962C8B-B14F-4D97-AF65-F5344CB8AC3E}">
        <p14:creationId xmlns:p14="http://schemas.microsoft.com/office/powerpoint/2010/main" val="2405726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11952-2182-47E8-7E56-E4B7C6BB46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B2B7A9D-5BB9-8BDB-D01A-283B4E5152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9325B62-9275-213B-B4BB-BFF440CD4A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6610C1-3FA5-266F-9FAF-EF9D1B7D40AB}"/>
              </a:ext>
            </a:extLst>
          </p:cNvPr>
          <p:cNvSpPr>
            <a:spLocks noGrp="1"/>
          </p:cNvSpPr>
          <p:nvPr>
            <p:ph type="dt" sz="half" idx="10"/>
          </p:nvPr>
        </p:nvSpPr>
        <p:spPr/>
        <p:txBody>
          <a:bodyPr/>
          <a:lstStyle/>
          <a:p>
            <a:fld id="{FA50B6E9-C0E2-48C4-AE54-678FDE3ED1DF}" type="datetimeFigureOut">
              <a:rPr lang="en-US" smtClean="0"/>
              <a:t>6/4/2024</a:t>
            </a:fld>
            <a:endParaRPr lang="en-US"/>
          </a:p>
        </p:txBody>
      </p:sp>
      <p:sp>
        <p:nvSpPr>
          <p:cNvPr id="6" name="Footer Placeholder 5">
            <a:extLst>
              <a:ext uri="{FF2B5EF4-FFF2-40B4-BE49-F238E27FC236}">
                <a16:creationId xmlns:a16="http://schemas.microsoft.com/office/drawing/2014/main" id="{148C83C8-8CC6-CB1F-CFAD-DB64683ED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2E8578-5A2F-E71A-D9F4-E6A1C692C5B7}"/>
              </a:ext>
            </a:extLst>
          </p:cNvPr>
          <p:cNvSpPr>
            <a:spLocks noGrp="1"/>
          </p:cNvSpPr>
          <p:nvPr>
            <p:ph type="sldNum" sz="quarter" idx="12"/>
          </p:nvPr>
        </p:nvSpPr>
        <p:spPr/>
        <p:txBody>
          <a:bodyPr/>
          <a:lstStyle/>
          <a:p>
            <a:fld id="{E055B5D7-8536-466C-B3E6-17849213C979}" type="slidenum">
              <a:rPr lang="en-US" smtClean="0"/>
              <a:t>‹#›</a:t>
            </a:fld>
            <a:endParaRPr lang="en-US"/>
          </a:p>
        </p:txBody>
      </p:sp>
    </p:spTree>
    <p:extLst>
      <p:ext uri="{BB962C8B-B14F-4D97-AF65-F5344CB8AC3E}">
        <p14:creationId xmlns:p14="http://schemas.microsoft.com/office/powerpoint/2010/main" val="2941112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A7D50-0CD6-1812-B2D2-9A575294A8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FCC4753-1A2D-1075-8655-2B6BA1B750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3D7A23-E987-68B7-20CD-7789C841A6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209836-CA50-CBA9-FE9D-B0969A772DCD}"/>
              </a:ext>
            </a:extLst>
          </p:cNvPr>
          <p:cNvSpPr>
            <a:spLocks noGrp="1"/>
          </p:cNvSpPr>
          <p:nvPr>
            <p:ph type="dt" sz="half" idx="10"/>
          </p:nvPr>
        </p:nvSpPr>
        <p:spPr/>
        <p:txBody>
          <a:bodyPr/>
          <a:lstStyle/>
          <a:p>
            <a:fld id="{FA50B6E9-C0E2-48C4-AE54-678FDE3ED1DF}" type="datetimeFigureOut">
              <a:rPr lang="en-US" smtClean="0"/>
              <a:t>6/4/2024</a:t>
            </a:fld>
            <a:endParaRPr lang="en-US"/>
          </a:p>
        </p:txBody>
      </p:sp>
      <p:sp>
        <p:nvSpPr>
          <p:cNvPr id="6" name="Footer Placeholder 5">
            <a:extLst>
              <a:ext uri="{FF2B5EF4-FFF2-40B4-BE49-F238E27FC236}">
                <a16:creationId xmlns:a16="http://schemas.microsoft.com/office/drawing/2014/main" id="{90E9EC01-E81F-B2DE-A07A-7F7108A863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86B502-66D8-DA10-79D0-A933BD4A981A}"/>
              </a:ext>
            </a:extLst>
          </p:cNvPr>
          <p:cNvSpPr>
            <a:spLocks noGrp="1"/>
          </p:cNvSpPr>
          <p:nvPr>
            <p:ph type="sldNum" sz="quarter" idx="12"/>
          </p:nvPr>
        </p:nvSpPr>
        <p:spPr/>
        <p:txBody>
          <a:bodyPr/>
          <a:lstStyle/>
          <a:p>
            <a:fld id="{E055B5D7-8536-466C-B3E6-17849213C979}" type="slidenum">
              <a:rPr lang="en-US" smtClean="0"/>
              <a:t>‹#›</a:t>
            </a:fld>
            <a:endParaRPr lang="en-US"/>
          </a:p>
        </p:txBody>
      </p:sp>
    </p:spTree>
    <p:extLst>
      <p:ext uri="{BB962C8B-B14F-4D97-AF65-F5344CB8AC3E}">
        <p14:creationId xmlns:p14="http://schemas.microsoft.com/office/powerpoint/2010/main" val="2685228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263B3E-8CFA-7000-D888-25C7A77DFF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F9CD34-202F-29C7-49A5-B045768DCC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B2B93B-7635-11E8-A112-B390F020D7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A50B6E9-C0E2-48C4-AE54-678FDE3ED1DF}" type="datetimeFigureOut">
              <a:rPr lang="en-US" smtClean="0"/>
              <a:t>6/4/2024</a:t>
            </a:fld>
            <a:endParaRPr lang="en-US"/>
          </a:p>
        </p:txBody>
      </p:sp>
      <p:sp>
        <p:nvSpPr>
          <p:cNvPr id="5" name="Footer Placeholder 4">
            <a:extLst>
              <a:ext uri="{FF2B5EF4-FFF2-40B4-BE49-F238E27FC236}">
                <a16:creationId xmlns:a16="http://schemas.microsoft.com/office/drawing/2014/main" id="{A2798BCB-65C6-1ACD-54D7-06861C9AD9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15A3121-A71D-19FA-5AE7-474B5A9EE2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055B5D7-8536-466C-B3E6-17849213C979}" type="slidenum">
              <a:rPr lang="en-US" smtClean="0"/>
              <a:t>‹#›</a:t>
            </a:fld>
            <a:endParaRPr lang="en-US"/>
          </a:p>
        </p:txBody>
      </p:sp>
    </p:spTree>
    <p:extLst>
      <p:ext uri="{BB962C8B-B14F-4D97-AF65-F5344CB8AC3E}">
        <p14:creationId xmlns:p14="http://schemas.microsoft.com/office/powerpoint/2010/main" val="3051724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hevab.com/signin" TargetMode="External"/><Relationship Id="rId1" Type="http://schemas.openxmlformats.org/officeDocument/2006/relationships/slideLayout" Target="../slideLayouts/slideLayout7.xml"/><Relationship Id="rId5" Type="http://schemas.openxmlformats.org/officeDocument/2006/relationships/chart" Target="../charts/char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B824D1-9D2D-8C9E-A61E-9B9FCD305362}"/>
              </a:ext>
            </a:extLst>
          </p:cNvPr>
          <p:cNvSpPr/>
          <p:nvPr/>
        </p:nvSpPr>
        <p:spPr>
          <a:xfrm>
            <a:off x="0" y="1685013"/>
            <a:ext cx="12192000" cy="5184137"/>
          </a:xfrm>
          <a:prstGeom prst="rect">
            <a:avLst/>
          </a:prstGeom>
          <a:solidFill>
            <a:srgbClr val="E2E8F1"/>
          </a:solidFill>
          <a:ln>
            <a:solidFill>
              <a:srgbClr val="E2E8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D0BF5866-1CE4-2C78-A59B-D9115EF39308}"/>
              </a:ext>
            </a:extLst>
          </p:cNvPr>
          <p:cNvSpPr/>
          <p:nvPr/>
        </p:nvSpPr>
        <p:spPr>
          <a:xfrm>
            <a:off x="140637" y="549771"/>
            <a:ext cx="10239128" cy="89255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a:ln>
                  <a:noFill/>
                </a:ln>
                <a:solidFill>
                  <a:srgbClr val="1B1464"/>
                </a:solidFill>
                <a:effectLst/>
                <a:uLnTx/>
                <a:uFillTx/>
                <a:latin typeface="Helvetica" pitchFamily="2" charset="0"/>
                <a:ea typeface="+mn-ea"/>
                <a:cs typeface="+mn-cs"/>
              </a:rPr>
              <a:t>Non-human bots now account for half of all web traffic with ‘harmful’ bot traffic representing almost one-third of total traffic</a:t>
            </a:r>
          </a:p>
        </p:txBody>
      </p:sp>
      <p:sp>
        <p:nvSpPr>
          <p:cNvPr id="10" name="Rectangle 9">
            <a:extLst>
              <a:ext uri="{FF2B5EF4-FFF2-40B4-BE49-F238E27FC236}">
                <a16:creationId xmlns:a16="http://schemas.microsoft.com/office/drawing/2014/main" id="{A0A4B4E8-6071-311E-E96F-D5AC522AB16A}"/>
              </a:ext>
            </a:extLst>
          </p:cNvPr>
          <p:cNvSpPr/>
          <p:nvPr/>
        </p:nvSpPr>
        <p:spPr>
          <a:xfrm>
            <a:off x="0" y="0"/>
            <a:ext cx="2178996" cy="307081"/>
          </a:xfrm>
          <a:prstGeom prst="rect">
            <a:avLst/>
          </a:prstGeom>
          <a:solidFill>
            <a:srgbClr val="1B146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Helvetica" panose="020B0604020202020204" pitchFamily="34" charset="0"/>
                <a:ea typeface="+mn-ea"/>
                <a:cs typeface="Helvetica" panose="020B0604020202020204" pitchFamily="34" charset="0"/>
              </a:rPr>
              <a:t>Bots: % of Total Web Traffic</a:t>
            </a:r>
          </a:p>
        </p:txBody>
      </p:sp>
      <p:sp>
        <p:nvSpPr>
          <p:cNvPr id="11" name="TextBox 10">
            <a:extLst>
              <a:ext uri="{FF2B5EF4-FFF2-40B4-BE49-F238E27FC236}">
                <a16:creationId xmlns:a16="http://schemas.microsoft.com/office/drawing/2014/main" id="{DA4B84D4-3FF7-875B-7501-563A4E2128A0}"/>
              </a:ext>
            </a:extLst>
          </p:cNvPr>
          <p:cNvSpPr txBox="1"/>
          <p:nvPr/>
        </p:nvSpPr>
        <p:spPr>
          <a:xfrm>
            <a:off x="10267952" y="26057"/>
            <a:ext cx="1924048"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ED3C8D"/>
                </a:solidFill>
                <a:effectLst/>
                <a:uLnTx/>
                <a:uFillTx/>
                <a:latin typeface="Helvetica" panose="020B0604020202020204" pitchFamily="34" charset="0"/>
                <a:ea typeface="+mn-ea"/>
                <a:cs typeface="Helvetica" panose="020B0604020202020204" pitchFamily="34" charset="0"/>
              </a:rPr>
              <a:t>Scan or click to access more ad fraud insights</a:t>
            </a:r>
          </a:p>
        </p:txBody>
      </p:sp>
      <p:pic>
        <p:nvPicPr>
          <p:cNvPr id="12" name="Picture 2">
            <a:hlinkClick r:id="rId2"/>
            <a:extLst>
              <a:ext uri="{FF2B5EF4-FFF2-40B4-BE49-F238E27FC236}">
                <a16:creationId xmlns:a16="http://schemas.microsoft.com/office/drawing/2014/main" id="{DA66B869-E808-1451-AFC5-A44D12AB864A}"/>
              </a:ext>
            </a:extLst>
          </p:cNvPr>
          <p:cNvPicPr>
            <a:picLocks noChangeAspect="1" noChangeArrowheads="1"/>
          </p:cNvPicPr>
          <p:nvPr/>
        </p:nvPicPr>
        <p:blipFill rotWithShape="1">
          <a:blip r:embed="rId3" cstate="hqprint">
            <a:extLst>
              <a:ext uri="{28A0092B-C50C-407E-A947-70E740481C1C}">
                <a14:useLocalDpi xmlns:a14="http://schemas.microsoft.com/office/drawing/2010/main"/>
              </a:ext>
            </a:extLst>
          </a:blip>
          <a:srcRect l="8627" t="8925" r="8225" b="7734"/>
          <a:stretch/>
        </p:blipFill>
        <p:spPr bwMode="auto">
          <a:xfrm>
            <a:off x="10676741" y="521763"/>
            <a:ext cx="1106470" cy="1109038"/>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568C5ACC-3B6B-AB71-F90B-C9DF04200DA0}"/>
              </a:ext>
            </a:extLst>
          </p:cNvPr>
          <p:cNvSpPr/>
          <p:nvPr/>
        </p:nvSpPr>
        <p:spPr>
          <a:xfrm>
            <a:off x="10267952" y="0"/>
            <a:ext cx="1924048" cy="1671565"/>
          </a:xfrm>
          <a:prstGeom prst="rect">
            <a:avLst/>
          </a:prstGeom>
          <a:noFill/>
          <a:ln w="28575">
            <a:solidFill>
              <a:srgbClr val="ED3C8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2" name="Picture 1">
            <a:extLst>
              <a:ext uri="{FF2B5EF4-FFF2-40B4-BE49-F238E27FC236}">
                <a16:creationId xmlns:a16="http://schemas.microsoft.com/office/drawing/2014/main" id="{67EB01DA-2AF8-2D42-24B9-77B6245B81D7}"/>
              </a:ext>
            </a:extLst>
          </p:cNvPr>
          <p:cNvPicPr>
            <a:picLocks noChangeAspect="1"/>
          </p:cNvPicPr>
          <p:nvPr/>
        </p:nvPicPr>
        <p:blipFill rotWithShape="1">
          <a:blip r:embed="rId4" cstate="hqprint">
            <a:extLst>
              <a:ext uri="{28A0092B-C50C-407E-A947-70E740481C1C}">
                <a14:useLocalDpi xmlns:a14="http://schemas.microsoft.com/office/drawing/2010/main"/>
              </a:ext>
            </a:extLst>
          </a:blip>
          <a:srcRect r="-1"/>
          <a:stretch/>
        </p:blipFill>
        <p:spPr>
          <a:xfrm>
            <a:off x="483207" y="6519043"/>
            <a:ext cx="11708793" cy="350107"/>
          </a:xfrm>
          <a:prstGeom prst="rect">
            <a:avLst/>
          </a:prstGeom>
        </p:spPr>
      </p:pic>
      <p:sp>
        <p:nvSpPr>
          <p:cNvPr id="4" name="Rectangle 3">
            <a:extLst>
              <a:ext uri="{FF2B5EF4-FFF2-40B4-BE49-F238E27FC236}">
                <a16:creationId xmlns:a16="http://schemas.microsoft.com/office/drawing/2014/main" id="{5D2B6332-8EC5-6E9B-9474-7EE265AD6C3D}"/>
              </a:ext>
            </a:extLst>
          </p:cNvPr>
          <p:cNvSpPr/>
          <p:nvPr/>
        </p:nvSpPr>
        <p:spPr>
          <a:xfrm>
            <a:off x="483207" y="6586958"/>
            <a:ext cx="11687274" cy="24622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white"/>
                </a:solidFill>
                <a:effectLst/>
                <a:uLnTx/>
                <a:uFillTx/>
                <a:latin typeface="Helvetica Light" panose="020B0403020202020204"/>
                <a:ea typeface="Open Sans" panose="020B0606030504020204" pitchFamily="34" charset="0"/>
                <a:cs typeface="Open Sans" panose="020B0606030504020204" pitchFamily="34" charset="0"/>
              </a:rPr>
              <a:t>This information is exclusively provided to VAB members and qualified marketers.</a:t>
            </a:r>
          </a:p>
        </p:txBody>
      </p:sp>
      <p:sp>
        <p:nvSpPr>
          <p:cNvPr id="6" name="TextBox 5">
            <a:extLst>
              <a:ext uri="{FF2B5EF4-FFF2-40B4-BE49-F238E27FC236}">
                <a16:creationId xmlns:a16="http://schemas.microsoft.com/office/drawing/2014/main" id="{582B14CF-BDAA-0D7D-A586-2FA039F682C5}"/>
              </a:ext>
            </a:extLst>
          </p:cNvPr>
          <p:cNvSpPr txBox="1"/>
          <p:nvPr/>
        </p:nvSpPr>
        <p:spPr>
          <a:xfrm>
            <a:off x="483206" y="6159260"/>
            <a:ext cx="11687273" cy="4154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rgbClr val="1F1A62"/>
                </a:solidFill>
                <a:effectLst/>
                <a:uLnTx/>
                <a:uFillTx/>
                <a:latin typeface="Helvetica" panose="020B0403020202020204" pitchFamily="34" charset="0"/>
                <a:ea typeface="+mn-ea"/>
                <a:cs typeface="+mn-cs"/>
              </a:rPr>
              <a:t>Source: Imperva, </a:t>
            </a:r>
            <a:r>
              <a:rPr kumimoji="0" lang="en-US" sz="700" b="0" i="1" u="none" strike="noStrike" kern="1200" cap="none" spc="0" normalizeH="0" baseline="0" noProof="0">
                <a:ln>
                  <a:noFill/>
                </a:ln>
                <a:solidFill>
                  <a:srgbClr val="1F1A62"/>
                </a:solidFill>
                <a:effectLst/>
                <a:uLnTx/>
                <a:uFillTx/>
                <a:latin typeface="Helvetica" panose="020B0403020202020204" pitchFamily="34" charset="0"/>
                <a:ea typeface="+mn-ea"/>
                <a:cs typeface="+mn-cs"/>
              </a:rPr>
              <a:t>2024 Bad Bot Report. </a:t>
            </a:r>
            <a:r>
              <a:rPr kumimoji="0" lang="en-US" sz="700" b="0" u="none" strike="noStrike" kern="1200" cap="none" spc="0" normalizeH="0" baseline="0" noProof="0">
                <a:ln>
                  <a:noFill/>
                </a:ln>
                <a:solidFill>
                  <a:srgbClr val="1F1A62"/>
                </a:solidFill>
                <a:effectLst/>
                <a:uLnTx/>
                <a:uFillTx/>
                <a:latin typeface="Helvetica" panose="020B0403020202020204" pitchFamily="34" charset="0"/>
                <a:ea typeface="+mn-ea"/>
                <a:cs typeface="+mn-cs"/>
              </a:rPr>
              <a:t>Note: a ‘harmless bot’ is a software application that runs automated tasks to serve valuable functions, for instance indexing websites for search engines or monitoring website performance to help people find the most relevant sets of websites that match their queries. ‘Harmful bots’ are software applications that perform automated tasks with malicious intent. These bots can extract data from websites without permission to reuse it, they are often used for scalping tickets while some bad bots undertake criminal activities such as fraud and outright theft.</a:t>
            </a:r>
          </a:p>
        </p:txBody>
      </p:sp>
      <p:graphicFrame>
        <p:nvGraphicFramePr>
          <p:cNvPr id="19" name="Chart 18">
            <a:extLst>
              <a:ext uri="{FF2B5EF4-FFF2-40B4-BE49-F238E27FC236}">
                <a16:creationId xmlns:a16="http://schemas.microsoft.com/office/drawing/2014/main" id="{57BAB9F1-3450-8381-4DA2-1AFF354924E4}"/>
              </a:ext>
            </a:extLst>
          </p:cNvPr>
          <p:cNvGraphicFramePr/>
          <p:nvPr/>
        </p:nvGraphicFramePr>
        <p:xfrm>
          <a:off x="612394" y="1828315"/>
          <a:ext cx="10967213" cy="4333946"/>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Box 1">
            <a:extLst>
              <a:ext uri="{FF2B5EF4-FFF2-40B4-BE49-F238E27FC236}">
                <a16:creationId xmlns:a16="http://schemas.microsoft.com/office/drawing/2014/main" id="{7E9D4D67-E160-218A-6E0D-D03CC0035C41}"/>
              </a:ext>
            </a:extLst>
          </p:cNvPr>
          <p:cNvSpPr txBox="1"/>
          <p:nvPr/>
        </p:nvSpPr>
        <p:spPr>
          <a:xfrm>
            <a:off x="3585205" y="3331747"/>
            <a:ext cx="767639" cy="34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a:solidFill>
                  <a:srgbClr val="1F1A62"/>
                </a:solidFill>
                <a:latin typeface="Helvetica" panose="020B0403020202020204" pitchFamily="34" charset="0"/>
              </a:rPr>
              <a:t>40.8%</a:t>
            </a:r>
          </a:p>
        </p:txBody>
      </p:sp>
      <p:sp>
        <p:nvSpPr>
          <p:cNvPr id="5" name="TextBox 1">
            <a:extLst>
              <a:ext uri="{FF2B5EF4-FFF2-40B4-BE49-F238E27FC236}">
                <a16:creationId xmlns:a16="http://schemas.microsoft.com/office/drawing/2014/main" id="{7E9D4D67-E160-218A-6E0D-D03CC0035C41}"/>
              </a:ext>
            </a:extLst>
          </p:cNvPr>
          <p:cNvSpPr txBox="1"/>
          <p:nvPr/>
        </p:nvSpPr>
        <p:spPr>
          <a:xfrm>
            <a:off x="5712179" y="3262174"/>
            <a:ext cx="767639" cy="34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a:solidFill>
                  <a:srgbClr val="1F1A62"/>
                </a:solidFill>
                <a:latin typeface="Helvetica" panose="020B0403020202020204" pitchFamily="34" charset="0"/>
              </a:rPr>
              <a:t>42.3%</a:t>
            </a:r>
          </a:p>
        </p:txBody>
      </p:sp>
      <p:sp>
        <p:nvSpPr>
          <p:cNvPr id="14" name="TextBox 1">
            <a:extLst>
              <a:ext uri="{FF2B5EF4-FFF2-40B4-BE49-F238E27FC236}">
                <a16:creationId xmlns:a16="http://schemas.microsoft.com/office/drawing/2014/main" id="{7E9D4D67-E160-218A-6E0D-D03CC0035C41}"/>
              </a:ext>
            </a:extLst>
          </p:cNvPr>
          <p:cNvSpPr txBox="1"/>
          <p:nvPr/>
        </p:nvSpPr>
        <p:spPr>
          <a:xfrm>
            <a:off x="7839449" y="3013699"/>
            <a:ext cx="767639" cy="34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a:solidFill>
                  <a:srgbClr val="1F1A62"/>
                </a:solidFill>
                <a:latin typeface="Helvetica" panose="020B0403020202020204" pitchFamily="34" charset="0"/>
              </a:rPr>
              <a:t>47.5%</a:t>
            </a:r>
          </a:p>
        </p:txBody>
      </p:sp>
      <p:sp>
        <p:nvSpPr>
          <p:cNvPr id="15" name="TextBox 1">
            <a:extLst>
              <a:ext uri="{FF2B5EF4-FFF2-40B4-BE49-F238E27FC236}">
                <a16:creationId xmlns:a16="http://schemas.microsoft.com/office/drawing/2014/main" id="{7E9D4D67-E160-218A-6E0D-D03CC0035C41}"/>
              </a:ext>
            </a:extLst>
          </p:cNvPr>
          <p:cNvSpPr txBox="1"/>
          <p:nvPr/>
        </p:nvSpPr>
        <p:spPr>
          <a:xfrm>
            <a:off x="9995945" y="2904368"/>
            <a:ext cx="767639" cy="34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a:solidFill>
                  <a:srgbClr val="1F1A62"/>
                </a:solidFill>
                <a:latin typeface="Helvetica" panose="020B0403020202020204" pitchFamily="34" charset="0"/>
              </a:rPr>
              <a:t>49.6%</a:t>
            </a:r>
          </a:p>
        </p:txBody>
      </p:sp>
    </p:spTree>
    <p:extLst>
      <p:ext uri="{BB962C8B-B14F-4D97-AF65-F5344CB8AC3E}">
        <p14:creationId xmlns:p14="http://schemas.microsoft.com/office/powerpoint/2010/main" val="13516843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4291D3CFFFB3468A8BEBC160241642" ma:contentTypeVersion="18" ma:contentTypeDescription="Create a new document." ma:contentTypeScope="" ma:versionID="387be907f486394efa0aa922f6891cb4">
  <xsd:schema xmlns:xsd="http://www.w3.org/2001/XMLSchema" xmlns:xs="http://www.w3.org/2001/XMLSchema" xmlns:p="http://schemas.microsoft.com/office/2006/metadata/properties" xmlns:ns2="97cdb7a3-d8d8-4d5a-8559-ae518cf29f49" xmlns:ns3="8ffbcc2d-a520-42b9-8ca7-e090664160a6" targetNamespace="http://schemas.microsoft.com/office/2006/metadata/properties" ma:root="true" ma:fieldsID="5bf9659b688e4d2890b1db6b33d4e217" ns2:_="" ns3:_="">
    <xsd:import namespace="97cdb7a3-d8d8-4d5a-8559-ae518cf29f49"/>
    <xsd:import namespace="8ffbcc2d-a520-42b9-8ca7-e090664160a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cdb7a3-d8d8-4d5a-8559-ae518cf29f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c637ead-fd64-45b4-abde-ec2d09ec102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ffbcc2d-a520-42b9-8ca7-e090664160a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92ae5e6-0bf7-4809-94d2-b453c12df252}" ma:internalName="TaxCatchAll" ma:showField="CatchAllData" ma:web="8ffbcc2d-a520-42b9-8ca7-e090664160a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ffbcc2d-a520-42b9-8ca7-e090664160a6" xsi:nil="true"/>
    <lcf76f155ced4ddcb4097134ff3c332f xmlns="97cdb7a3-d8d8-4d5a-8559-ae518cf29f4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962E9C3-68B4-447A-AC43-21AC6DC8A453}"/>
</file>

<file path=customXml/itemProps2.xml><?xml version="1.0" encoding="utf-8"?>
<ds:datastoreItem xmlns:ds="http://schemas.openxmlformats.org/officeDocument/2006/customXml" ds:itemID="{F1CC7428-15C1-4C5E-87F9-36327D8F98E6}"/>
</file>

<file path=customXml/itemProps3.xml><?xml version="1.0" encoding="utf-8"?>
<ds:datastoreItem xmlns:ds="http://schemas.openxmlformats.org/officeDocument/2006/customXml" ds:itemID="{0E7DE6EA-79F2-4F25-B497-A77BDBAD142C}"/>
</file>

<file path=docProps/app.xml><?xml version="1.0" encoding="utf-8"?>
<Properties xmlns="http://schemas.openxmlformats.org/officeDocument/2006/extended-properties" xmlns:vt="http://schemas.openxmlformats.org/officeDocument/2006/docPropsVTypes">
  <TotalTime>0</TotalTime>
  <Words>171</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Calibri</vt:lpstr>
      <vt:lpstr>Helvetica</vt:lpstr>
      <vt:lpstr>Helvetica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Dylan Breger</dc:creator>
  <cp:lastModifiedBy>Dylan Breger</cp:lastModifiedBy>
  <cp:revision>1</cp:revision>
  <dcterms:created xsi:type="dcterms:W3CDTF">2024-06-04T20:46:18Z</dcterms:created>
  <dcterms:modified xsi:type="dcterms:W3CDTF">2024-06-04T20:46:33Z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0x010100C24291D3CFFFB3468A8BEBC160241642</vt:lpwstr>
  </property>
</Properties>
</file>