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146846484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79" d="100"/>
          <a:sy n="79" d="100"/>
        </p:scale>
        <p:origin x="85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0EF67F-92E8-4E07-9F2E-400E1382125F}" type="datetimeFigureOut">
              <a:rPr lang="en-US" smtClean="0"/>
              <a:t>6/5/2024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3F69FF-C2F0-409C-AC44-B5CD09BF7E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4457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3615BE2-BB6E-D846-B0CB-BE207E4BB8A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647848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222892-3963-932E-CAC5-D22396161C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6EC0B48-45C1-2F7F-6F06-78B21EC12E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0087DB-C506-AC1E-1B8B-8623860B14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3853C-0ABA-4CA4-8950-F4B459562918}" type="datetimeFigureOut">
              <a:rPr lang="en-US" smtClean="0"/>
              <a:t>6/5/2024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EB0C79-587A-2091-3E66-CC35A9C556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521A3E-601E-95E1-A6B3-A4E65F3C12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51D08-DDE8-452F-A6DB-13AECC51B2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2116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DF6B3C-8628-E1FA-2F7C-217A5AE9A0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378C4B5-DF76-6751-A571-B4E56E301D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E56B1C-F189-46FA-A9B2-6E3F5FF62A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3853C-0ABA-4CA4-8950-F4B459562918}" type="datetimeFigureOut">
              <a:rPr lang="en-US" smtClean="0"/>
              <a:t>6/5/2024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49B983-B159-9B86-88BA-4FDF5A32D5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3D92CF-1F35-2E42-BA3C-53D9DF8026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51D08-DDE8-452F-A6DB-13AECC51B2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5832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72B5B5C-8167-A66E-214D-952DFC4A22C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C1FE085-2CDE-74D2-D757-AB01B06C2A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664C8A-537E-1CDF-C862-BCA4A15B8F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3853C-0ABA-4CA4-8950-F4B459562918}" type="datetimeFigureOut">
              <a:rPr lang="en-US" smtClean="0"/>
              <a:t>6/5/2024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C4A0B8-C51A-E3AA-C238-97EE9C44E6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FBF244-5945-FDD0-EDF5-ED651C6C13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51D08-DDE8-452F-A6DB-13AECC51B2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7061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F2C2DB-2BE3-9F69-1E19-100FF148A4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01D4E2-5E85-F772-9666-7F2BEF679B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604C93-5421-2187-3B81-A2C74DE745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3853C-0ABA-4CA4-8950-F4B459562918}" type="datetimeFigureOut">
              <a:rPr lang="en-US" smtClean="0"/>
              <a:t>6/5/2024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37F885-7A4F-1FFF-B5FB-671B859C64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17547F-2A46-5CE3-0198-2DE551BC22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51D08-DDE8-452F-A6DB-13AECC51B2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5942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E2C576-170C-3C05-1145-E885F88697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98BF4C-F003-64EF-1763-7C7A8424C1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A93E41-C0EA-BF1E-5B5A-A770CEFA1C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3853C-0ABA-4CA4-8950-F4B459562918}" type="datetimeFigureOut">
              <a:rPr lang="en-US" smtClean="0"/>
              <a:t>6/5/2024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23DB76-6F52-B6D0-70E7-F8461B4EA0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752288-C7DF-9A14-8736-D685644842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51D08-DDE8-452F-A6DB-13AECC51B2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240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EB5205-7CA0-A486-019F-A993E4A40C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A9FA39-479C-B22E-7D01-2882E988046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494006F-7C3C-FFEB-84D6-C468D5FC3C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8D2AAFD-CC2A-EBFF-16FF-DC26A6221C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3853C-0ABA-4CA4-8950-F4B459562918}" type="datetimeFigureOut">
              <a:rPr lang="en-US" smtClean="0"/>
              <a:t>6/5/2024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73F66F9-21DF-201F-EFB8-A0FB34E5C0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D818729-8AED-22E4-6A7E-0F28E57127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51D08-DDE8-452F-A6DB-13AECC51B2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1910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7D1B62-B429-4C23-02F8-A40DF9D9F0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695705-72D5-C15E-6540-631F5C5F96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308612F-1F13-52BD-AE1E-978699633D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B93790A-FF7C-A528-8F0C-D70BC9B143A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2BAEF71-D218-B6E8-DE2F-64EBB34FEEB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5203275-EF89-3BBC-F3E8-AB4D15FA2C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3853C-0ABA-4CA4-8950-F4B459562918}" type="datetimeFigureOut">
              <a:rPr lang="en-US" smtClean="0"/>
              <a:t>6/5/2024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D0CB9E5-2320-BDEF-6FB4-21F42A3AA0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8C50A11-9842-CDE6-57C9-13A9E7FAF1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51D08-DDE8-452F-A6DB-13AECC51B2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9831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B1CDF4-5C07-DA4C-CEA6-9C10E98D4E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DF09E8C-FBB4-204C-9144-7C5285A68C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3853C-0ABA-4CA4-8950-F4B459562918}" type="datetimeFigureOut">
              <a:rPr lang="en-US" smtClean="0"/>
              <a:t>6/5/2024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5150222-CB1D-CA14-2514-4C5A7261EE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D50661F-6F0F-3C4C-DEA7-3E3DEEF026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51D08-DDE8-452F-A6DB-13AECC51B2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868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C7CB3BB-D2B4-4FB4-B5E7-76E935F5B5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3853C-0ABA-4CA4-8950-F4B459562918}" type="datetimeFigureOut">
              <a:rPr lang="en-US" smtClean="0"/>
              <a:t>6/5/2024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E9AD340-DF42-A777-BB3B-322EEC90A5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51138D-1CD8-52BB-0E8E-4C9D7EA618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51D08-DDE8-452F-A6DB-13AECC51B2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769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1D1062-984B-C475-FF18-E8A3C18A64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1C2C24-AA7B-CEC4-8B36-3AD03E7CD7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6702A7D-6B45-674A-812A-E1D8CCEABA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6958C0-D16C-6294-22AA-0564D6B069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3853C-0ABA-4CA4-8950-F4B459562918}" type="datetimeFigureOut">
              <a:rPr lang="en-US" smtClean="0"/>
              <a:t>6/5/2024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F22A660-B670-AAE0-F2B2-F6C2D4CB1E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863807-DCC5-4F35-B639-46A9145E1F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51D08-DDE8-452F-A6DB-13AECC51B2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9043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17DF7D-8E43-7023-CE4C-0EDEF19847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197E8E7-FAB1-9E2E-9613-1422020B404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D97669D-500C-7696-0AF5-4128720858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9316723-BCD5-7126-BE3F-571A136EB1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3853C-0ABA-4CA4-8950-F4B459562918}" type="datetimeFigureOut">
              <a:rPr lang="en-US" smtClean="0"/>
              <a:t>6/5/2024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31C56F-279F-332E-B66F-D00264DAA0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81EE55-8AB2-7AF3-133A-2727AE29FF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51D08-DDE8-452F-A6DB-13AECC51B2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3911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C0519F5-F3A9-DCE7-3843-F63E673985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F9501A-F54C-A259-08C9-5C9D83A56C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364900-0AE0-F02F-C0C3-A4A99739963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C3853C-0ABA-4CA4-8950-F4B459562918}" type="datetimeFigureOut">
              <a:rPr lang="en-US" smtClean="0"/>
              <a:t>6/5/2024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95A6C1-47FE-9051-D236-C0601343D6A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077296-C15E-8B81-1621-7BCE226A465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D51D08-DDE8-452F-A6DB-13AECC51B2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014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image" Target="../media/image1.jpeg"/><Relationship Id="rId7" Type="http://schemas.openxmlformats.org/officeDocument/2006/relationships/hyperlink" Target="https://thevab.com/signin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thevab.com/insight/exposed" TargetMode="External"/><Relationship Id="rId5" Type="http://schemas.openxmlformats.org/officeDocument/2006/relationships/hyperlink" Target="https://thevab.com/insight/brand-safety" TargetMode="Externa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>
            <a:extLst>
              <a:ext uri="{FF2B5EF4-FFF2-40B4-BE49-F238E27FC236}">
                <a16:creationId xmlns:a16="http://schemas.microsoft.com/office/drawing/2014/main" id="{44758F6C-C5FF-1C81-5BC9-1006863FF261}"/>
              </a:ext>
            </a:extLst>
          </p:cNvPr>
          <p:cNvSpPr/>
          <p:nvPr/>
        </p:nvSpPr>
        <p:spPr>
          <a:xfrm>
            <a:off x="70970" y="401679"/>
            <a:ext cx="10196982" cy="892552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600" b="1" i="0" u="none" strike="noStrike" kern="12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/>
                <a:ea typeface="+mn-ea"/>
                <a:cs typeface="Helvetica"/>
              </a:rPr>
              <a:t>Beyond ethical and legal impacts of running in harmful content, brand safe ads have proven to drive superior conversion rates </a:t>
            </a:r>
            <a:endParaRPr kumimoji="0" lang="en-US" sz="2600" b="1" i="0" u="none" strike="noStrike" kern="1200" cap="none" spc="0" normalizeH="0" baseline="0" noProof="0">
              <a:ln>
                <a:noFill/>
              </a:ln>
              <a:solidFill>
                <a:srgbClr val="1B1464"/>
              </a:solidFill>
              <a:effectLst/>
              <a:uLnTx/>
              <a:uFillTx/>
              <a:latin typeface="Helvetica" pitchFamily="2" charset="0"/>
              <a:ea typeface="+mn-ea"/>
              <a:cs typeface="Helvetica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055DA8A-EDB9-9308-6166-ADCED681C6D2}"/>
              </a:ext>
            </a:extLst>
          </p:cNvPr>
          <p:cNvSpPr/>
          <p:nvPr/>
        </p:nvSpPr>
        <p:spPr>
          <a:xfrm>
            <a:off x="5319876" y="1680159"/>
            <a:ext cx="6872124" cy="5177841"/>
          </a:xfrm>
          <a:prstGeom prst="rect">
            <a:avLst/>
          </a:prstGeom>
          <a:solidFill>
            <a:srgbClr val="E2E8F1"/>
          </a:solidFill>
          <a:ln>
            <a:solidFill>
              <a:srgbClr val="E2E8F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6" name="Picture 15" descr="A person looking through a magnifying glass&#10;&#10;Description automatically generated">
            <a:extLst>
              <a:ext uri="{FF2B5EF4-FFF2-40B4-BE49-F238E27FC236}">
                <a16:creationId xmlns:a16="http://schemas.microsoft.com/office/drawing/2014/main" id="{D792CB09-2226-073B-8412-6D2441FD397F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682256"/>
            <a:ext cx="5319876" cy="5175744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BBEF14D0-7939-F127-D30D-63283620F283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1"/>
          <a:stretch/>
        </p:blipFill>
        <p:spPr>
          <a:xfrm>
            <a:off x="483207" y="6509990"/>
            <a:ext cx="11708793" cy="350107"/>
          </a:xfrm>
          <a:prstGeom prst="rect">
            <a:avLst/>
          </a:prstGeom>
        </p:spPr>
      </p:pic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5F813EC7-6E95-6DB1-207A-CA647BF2973C}"/>
              </a:ext>
            </a:extLst>
          </p:cNvPr>
          <p:cNvSpPr txBox="1">
            <a:spLocks/>
          </p:cNvSpPr>
          <p:nvPr/>
        </p:nvSpPr>
        <p:spPr>
          <a:xfrm>
            <a:off x="503714" y="6589969"/>
            <a:ext cx="72409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900" b="1">
                <a:solidFill>
                  <a:schemeClr val="bg1"/>
                </a:solidFill>
                <a:latin typeface="Helvetica" pitchFamily="2" charset="0"/>
              </a:defRPr>
            </a:lvl1pPr>
            <a:lvl2pPr marL="454888" algn="l" defTabSz="45488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09743" algn="l" defTabSz="45488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64621" algn="l" defTabSz="45488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19494" algn="l" defTabSz="45488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74369" algn="l" defTabSz="45488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29242" algn="l" defTabSz="45488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84118" algn="l" defTabSz="45488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38991" algn="l" defTabSz="45488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" pitchFamily="2" charset="0"/>
                <a:ea typeface="+mn-ea"/>
                <a:cs typeface="+mn-cs"/>
              </a:rPr>
              <a:t>PAGE </a:t>
            </a:r>
            <a:fld id="{FC623D9C-B141-0E44-9A0E-426DA6A043B9}" type="slidenum">
              <a:rPr kumimoji="0" lang="en-US" sz="900" b="1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" pitchFamily="2" charset="0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9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Helvetica" pitchFamily="2" charset="0"/>
              <a:ea typeface="+mn-ea"/>
              <a:cs typeface="+mn-cs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4FEEA003-F033-7564-E2C2-CDFDFD5B928C}"/>
              </a:ext>
            </a:extLst>
          </p:cNvPr>
          <p:cNvSpPr txBox="1"/>
          <p:nvPr/>
        </p:nvSpPr>
        <p:spPr>
          <a:xfrm>
            <a:off x="5319876" y="5910405"/>
            <a:ext cx="648950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Source: Integral Ad Science, </a:t>
            </a:r>
            <a:r>
              <a:rPr kumimoji="0" lang="en-US" sz="800" b="0" i="1" u="none" strike="noStrike" kern="12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Does Media Quality Drive Attention and Outcomes?</a:t>
            </a:r>
            <a:r>
              <a:rPr kumimoji="0" lang="en-US" sz="800" b="0" i="0" u="none" strike="noStrike" kern="12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, March 2022. </a:t>
            </a:r>
            <a:r>
              <a:rPr kumimoji="0" lang="en-US" sz="800" b="0" i="0" u="none" strike="noStrike" kern="1200" cap="none" spc="0" normalizeH="0" baseline="0" noProof="0">
                <a:ln>
                  <a:noFill/>
                </a:ln>
                <a:solidFill>
                  <a:srgbClr val="1F1A62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Download VAB’s </a:t>
            </a:r>
            <a:r>
              <a:rPr kumimoji="0" lang="en-US" sz="800" b="1" i="0" u="none" strike="noStrike" kern="1200" cap="none" spc="0" normalizeH="0" baseline="0" noProof="0">
                <a:ln>
                  <a:noFill/>
                </a:ln>
                <a:solidFill>
                  <a:srgbClr val="ED3C8D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‘</a:t>
            </a:r>
            <a:r>
              <a:rPr kumimoji="0" lang="en-US" sz="800" b="1" i="1" u="none" strike="noStrike" kern="1200" cap="none" spc="0" normalizeH="0" baseline="0" noProof="0">
                <a:ln>
                  <a:noFill/>
                </a:ln>
                <a:solidFill>
                  <a:srgbClr val="ED3C8D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What is Brand Safety</a:t>
            </a:r>
            <a:r>
              <a:rPr kumimoji="0" lang="en-US" sz="800" b="1" i="1" u="none" strike="noStrike" kern="1200" cap="none" spc="0" normalizeH="0" baseline="0" noProof="0">
                <a:ln>
                  <a:noFill/>
                </a:ln>
                <a:solidFill>
                  <a:srgbClr val="ED3C8D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’</a:t>
            </a:r>
            <a:r>
              <a:rPr kumimoji="0" lang="en-US" sz="800" b="0" i="0" u="none" strike="noStrike" kern="1200" cap="none" spc="0" normalizeH="0" baseline="0" noProof="0">
                <a:ln>
                  <a:noFill/>
                </a:ln>
                <a:solidFill>
                  <a:srgbClr val="1F1A62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 to learn more.</a:t>
            </a:r>
            <a:endParaRPr kumimoji="0" lang="en-US" sz="800" b="0" i="0" u="none" strike="noStrike" kern="1200" cap="none" spc="0" normalizeH="0" baseline="0" noProof="0">
              <a:ln>
                <a:noFill/>
              </a:ln>
              <a:solidFill>
                <a:srgbClr val="1B1464"/>
              </a:solidFill>
              <a:effectLst/>
              <a:uLnTx/>
              <a:uFillTx/>
              <a:latin typeface="Helvetica" panose="020B0604020202020204" pitchFamily="34" charset="0"/>
              <a:ea typeface="+mn-ea"/>
              <a:cs typeface="Helvetica" panose="020B0604020202020204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2CE71B7-02D6-944F-CBFD-4969CE7B095E}"/>
              </a:ext>
            </a:extLst>
          </p:cNvPr>
          <p:cNvSpPr/>
          <p:nvPr/>
        </p:nvSpPr>
        <p:spPr>
          <a:xfrm>
            <a:off x="483207" y="6561933"/>
            <a:ext cx="11687274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 Light" panose="020B0403020202020204"/>
                <a:ea typeface="Open Sans" panose="020B0606030504020204" pitchFamily="34" charset="0"/>
                <a:cs typeface="Open Sans" panose="020B0606030504020204" pitchFamily="34" charset="0"/>
              </a:rPr>
              <a:t>This information is exclusively provided to VAB members and qualified marketers. 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95ADCAFF-BA41-B29D-C2B8-4AF7013C158D}"/>
              </a:ext>
            </a:extLst>
          </p:cNvPr>
          <p:cNvSpPr/>
          <p:nvPr/>
        </p:nvSpPr>
        <p:spPr>
          <a:xfrm>
            <a:off x="6180429" y="2592554"/>
            <a:ext cx="5151018" cy="2754683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1B146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314B7D7-4A8E-4D74-3CEB-2337782AB139}"/>
              </a:ext>
            </a:extLst>
          </p:cNvPr>
          <p:cNvSpPr txBox="1"/>
          <p:nvPr/>
        </p:nvSpPr>
        <p:spPr>
          <a:xfrm>
            <a:off x="6602386" y="4114941"/>
            <a:ext cx="430710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>
                <a:ln>
                  <a:noFill/>
                </a:ln>
                <a:solidFill>
                  <a:srgbClr val="ED3C8D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lift in conversions for </a:t>
            </a:r>
            <a:br>
              <a:rPr kumimoji="0" lang="en-US" sz="2000" b="1" i="0" u="none" strike="noStrike" kern="1200" cap="none" spc="0" normalizeH="0" baseline="0" noProof="0">
                <a:ln>
                  <a:noFill/>
                </a:ln>
                <a:solidFill>
                  <a:srgbClr val="ED3C8D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</a:br>
            <a:r>
              <a:rPr kumimoji="0" lang="en-US" sz="2000" b="1" i="0" u="none" strike="noStrike" kern="1200" cap="none" spc="0" normalizeH="0" baseline="0" noProof="0">
                <a:ln>
                  <a:noFill/>
                </a:ln>
                <a:solidFill>
                  <a:srgbClr val="ED3C8D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brand safe impressions 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vs. </a:t>
            </a:r>
            <a:b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</a:b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non brand safe impressions</a:t>
            </a:r>
            <a:endParaRPr kumimoji="0" lang="en-US" sz="2000" b="0" i="0" u="none" strike="noStrike" kern="1200" cap="none" spc="0" normalizeH="0" baseline="30000" noProof="0">
              <a:ln>
                <a:noFill/>
              </a:ln>
              <a:solidFill>
                <a:srgbClr val="1B1464"/>
              </a:solidFill>
              <a:effectLst/>
              <a:uLnTx/>
              <a:uFillTx/>
              <a:latin typeface="Helvetica" panose="020B0604020202020204" pitchFamily="34" charset="0"/>
              <a:ea typeface="+mn-ea"/>
              <a:cs typeface="Helvetica" panose="020B0604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6418CC2-EACB-C03D-2C87-57896F0E3F95}"/>
              </a:ext>
            </a:extLst>
          </p:cNvPr>
          <p:cNvSpPr txBox="1"/>
          <p:nvPr/>
        </p:nvSpPr>
        <p:spPr>
          <a:xfrm>
            <a:off x="7214491" y="2924777"/>
            <a:ext cx="308289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200" b="1" i="0" u="none" strike="noStrike" kern="1200" cap="none" spc="0" normalizeH="0" baseline="0" noProof="0">
                <a:ln>
                  <a:noFill/>
                </a:ln>
                <a:solidFill>
                  <a:srgbClr val="ED3C8D"/>
                </a:solidFill>
                <a:effectLst/>
                <a:uLnTx/>
                <a:uFillTx/>
                <a:latin typeface="Helvetica" pitchFamily="2" charset="0"/>
                <a:ea typeface="+mn-ea"/>
                <a:cs typeface="+mn-cs"/>
              </a:rPr>
              <a:t>+233%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0ACD297-0534-22B0-2799-2FB39E2E259F}"/>
              </a:ext>
            </a:extLst>
          </p:cNvPr>
          <p:cNvSpPr/>
          <p:nvPr/>
        </p:nvSpPr>
        <p:spPr>
          <a:xfrm>
            <a:off x="-4" y="-1"/>
            <a:ext cx="4182897" cy="294429"/>
          </a:xfrm>
          <a:prstGeom prst="rect">
            <a:avLst/>
          </a:prstGeom>
          <a:solidFill>
            <a:srgbClr val="1B1464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Brand Safe vs. Non-Brand Safe IMPs: Conversion Rates</a:t>
            </a:r>
          </a:p>
        </p:txBody>
      </p:sp>
      <p:sp>
        <p:nvSpPr>
          <p:cNvPr id="9" name="TextBox 8">
            <a:hlinkClick r:id="rId6"/>
            <a:extLst>
              <a:ext uri="{FF2B5EF4-FFF2-40B4-BE49-F238E27FC236}">
                <a16:creationId xmlns:a16="http://schemas.microsoft.com/office/drawing/2014/main" id="{4A8A74E8-3FCD-F9BF-D640-A2F16A9854D5}"/>
              </a:ext>
            </a:extLst>
          </p:cNvPr>
          <p:cNvSpPr txBox="1">
            <a:spLocks/>
          </p:cNvSpPr>
          <p:nvPr/>
        </p:nvSpPr>
        <p:spPr>
          <a:xfrm>
            <a:off x="-3" y="6256857"/>
            <a:ext cx="12202272" cy="276999"/>
          </a:xfrm>
          <a:prstGeom prst="rect">
            <a:avLst/>
          </a:prstGeom>
          <a:solidFill>
            <a:srgbClr val="ED3C8D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1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Click here to download the full report, </a:t>
            </a:r>
            <a:r>
              <a:rPr kumimoji="0" lang="en-US" sz="1200" b="1" i="1" u="none" strike="noStrike" kern="1200" cap="none" spc="0" normalizeH="0" baseline="0" noProof="0">
                <a:ln>
                  <a:noFill/>
                </a:ln>
                <a:solidFill>
                  <a:srgbClr val="FFE600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‘</a:t>
            </a:r>
            <a:r>
              <a:rPr kumimoji="0" lang="en-US" sz="1200" b="1" i="1" u="none" strike="noStrike" kern="1200" cap="none" spc="0" normalizeH="0" baseline="0" noProof="0">
                <a:ln>
                  <a:noFill/>
                </a:ln>
                <a:solidFill>
                  <a:srgbClr val="FFE600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Exposed: 5 Inconvenient Truths We Learned From Marketers</a:t>
            </a:r>
            <a:r>
              <a:rPr kumimoji="0" lang="en-US" sz="1200" b="1" i="1" u="none" strike="noStrike" kern="1200" cap="none" spc="0" normalizeH="0" baseline="0" noProof="0">
                <a:ln>
                  <a:noFill/>
                </a:ln>
                <a:solidFill>
                  <a:srgbClr val="FFE600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’ </a:t>
            </a:r>
            <a:r>
              <a:rPr kumimoji="0" lang="en-US" sz="1200" b="1" i="1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to learn more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AD68C2F-670F-8E09-4913-D331211D4B5D}"/>
              </a:ext>
            </a:extLst>
          </p:cNvPr>
          <p:cNvSpPr txBox="1"/>
          <p:nvPr/>
        </p:nvSpPr>
        <p:spPr>
          <a:xfrm>
            <a:off x="10267952" y="26057"/>
            <a:ext cx="19240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>
                <a:ln>
                  <a:noFill/>
                </a:ln>
                <a:solidFill>
                  <a:srgbClr val="ED3C8D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Scan or click to access more brand safety insights</a:t>
            </a:r>
          </a:p>
        </p:txBody>
      </p:sp>
      <p:pic>
        <p:nvPicPr>
          <p:cNvPr id="12" name="Picture 2">
            <a:hlinkClick r:id="rId7"/>
            <a:extLst>
              <a:ext uri="{FF2B5EF4-FFF2-40B4-BE49-F238E27FC236}">
                <a16:creationId xmlns:a16="http://schemas.microsoft.com/office/drawing/2014/main" id="{B9C3D896-6BEF-6926-42B5-954097B8AFE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8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8627" t="8925" r="8225" b="7734"/>
          <a:stretch/>
        </p:blipFill>
        <p:spPr bwMode="auto">
          <a:xfrm>
            <a:off x="10676741" y="521763"/>
            <a:ext cx="1106470" cy="1109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D65E2238-0B17-3BCB-61B2-5969BC70B396}"/>
              </a:ext>
            </a:extLst>
          </p:cNvPr>
          <p:cNvSpPr/>
          <p:nvPr/>
        </p:nvSpPr>
        <p:spPr>
          <a:xfrm>
            <a:off x="10267952" y="0"/>
            <a:ext cx="1924048" cy="1671565"/>
          </a:xfrm>
          <a:prstGeom prst="rect">
            <a:avLst/>
          </a:prstGeom>
          <a:noFill/>
          <a:ln w="28575">
            <a:solidFill>
              <a:srgbClr val="ED3C8D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65627304"/>
      </p:ext>
    </p:extLst>
  </p:cSld>
  <p:clrMapOvr>
    <a:masterClrMapping/>
  </p:clrMapOvr>
</p:sld>
</file>

<file path=ppt/theme/theme1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24291D3CFFFB3468A8BEBC160241642" ma:contentTypeVersion="18" ma:contentTypeDescription="Create a new document." ma:contentTypeScope="" ma:versionID="387be907f486394efa0aa922f6891cb4">
  <xsd:schema xmlns:xsd="http://www.w3.org/2001/XMLSchema" xmlns:xs="http://www.w3.org/2001/XMLSchema" xmlns:p="http://schemas.microsoft.com/office/2006/metadata/properties" xmlns:ns2="97cdb7a3-d8d8-4d5a-8559-ae518cf29f49" xmlns:ns3="8ffbcc2d-a520-42b9-8ca7-e090664160a6" targetNamespace="http://schemas.microsoft.com/office/2006/metadata/properties" ma:root="true" ma:fieldsID="5bf9659b688e4d2890b1db6b33d4e217" ns2:_="" ns3:_="">
    <xsd:import namespace="97cdb7a3-d8d8-4d5a-8559-ae518cf29f49"/>
    <xsd:import namespace="8ffbcc2d-a520-42b9-8ca7-e090664160a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7cdb7a3-d8d8-4d5a-8559-ae518cf29f4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8c637ead-fd64-45b4-abde-ec2d09ec102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ffbcc2d-a520-42b9-8ca7-e090664160a6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192ae5e6-0bf7-4809-94d2-b453c12df252}" ma:internalName="TaxCatchAll" ma:showField="CatchAllData" ma:web="8ffbcc2d-a520-42b9-8ca7-e090664160a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A77ED3E-5833-48FD-950E-F96FB4CA397D}"/>
</file>

<file path=customXml/itemProps2.xml><?xml version="1.0" encoding="utf-8"?>
<ds:datastoreItem xmlns:ds="http://schemas.openxmlformats.org/officeDocument/2006/customXml" ds:itemID="{376381D5-CA85-4278-BD7D-DBCA21925A87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124</Words>
  <Application>Microsoft Office PowerPoint</Application>
  <PresentationFormat>Widescreen</PresentationFormat>
  <Paragraphs>10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3_Office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Leah Montner Dixon</dc:creator>
  <cp:lastModifiedBy>Leah Montner Dixon</cp:lastModifiedBy>
  <cp:revision>2</cp:revision>
  <dcterms:created xsi:type="dcterms:W3CDTF">2024-06-05T19:55:39Z</dcterms:created>
  <dcterms:modified xsi:type="dcterms:W3CDTF">2024-06-05T21:02:25Z</dcterms:modified>
</cp:coreProperties>
</file>