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684649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8B1BD-2358-7DC0-F81F-BBFC6CEA5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F52DD-BC82-B275-29E7-F5BA0EF14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3AAF7-E25E-BFEA-92A0-217656243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1C79C-76F6-1065-39F1-ABDFBD865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1370E-B947-D174-8B16-B7DF75F8B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1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9A61C-68E2-9919-49BC-0548759B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AF035-B012-4EDB-F3AC-87C1CA6BC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1D09D-8DDC-7DA4-4462-B3B3F3A1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ACA1B-3017-2AAE-E2FB-49EEE7A3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4026D-0E45-02FC-1E45-70180F17F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6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88FFA1-59F8-0C17-4181-3BAD04CED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55623-1A43-63BD-9F63-615B352C0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D707B-63BB-7184-35DB-44F88436B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BDF47-A62F-F92F-F79A-362A8A4D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6F7D9-6B72-718F-2DBA-80BB3EFF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7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A8E5C-B3B5-45E6-0283-91B972CBF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73038-3153-8418-0664-4095AC352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8B5CE-B476-7F44-1015-1E24268D5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9DAC3-8283-78D0-C84A-C5D55520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B57CE-DC6D-5F8E-3454-131AE8BF9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1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EECE1-F009-E964-0E1A-17A9D2D1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1D28B-F4CE-5154-E6F2-4B5F839FF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ACE5B-3135-89EA-65E3-46F2D0EA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374E8-E89C-9C78-4E61-6085401B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1CD7D-1135-7B89-9B50-E239C276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9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46F04-FBA5-34BC-8A6B-613ECF3E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CFE97-D337-DFD0-0BFE-C2A0B6FE3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8D358-B81B-C10B-3CD3-E763F263B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62FC0-FA56-24D8-0477-59D7007F6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C9BFA-0BA6-4A09-9554-925BE75E5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ED0BB-E881-E355-E86E-B9430D49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5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5677A-466E-B84E-F34B-C8B7C79B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224C2-732A-7B17-C78F-2FE58ADC5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7C858-7975-93BA-EA7D-1CA1D59A2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8F1537-30B6-BF2B-7978-4130F3863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3958B2-4F84-A85E-A0F9-C426918D1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8AA993-86C2-09E8-DF23-4A90D07A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134EE-126A-2C0A-1DC2-B7431F64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1BBBD-BDDA-440F-4F8D-FAD89D8C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6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037B2-7A38-508F-AE67-70F85B60E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747FAA-462B-D7FA-C28C-850ECC5C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98EAA9-E955-20C8-D6B4-9E4CF835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4D937-72AF-3485-5311-58815CE3A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4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E0002-F23F-DF19-5EF8-BCDC8CC54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ED82E-0C61-C688-C33E-5574E21E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033DF-FC40-6CFE-29FA-9F84E4AA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5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3AA8B-ADDC-4F95-53C0-5EE73685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CC9C5-A823-C141-B717-86A03CB2E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431149-0441-0CB5-E5A0-9295B378D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7ACA3-56BC-E2E0-0B2F-07CB26CC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35437-03FF-3787-6E31-3AB39B8DD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F080F-C947-7D32-66AD-CAF6A218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844F-E5F4-0F49-7EFC-E9859DFD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FEDF2E-B79B-7FD9-39BC-A92C1751E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6D0CC-5CC1-8D9F-0EB2-F0574B912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5D6D9-6DCE-0896-6BA0-90742250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32131-79F1-0B22-9690-73223B44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D0EFF-1F7F-BC42-A0CB-7F12778E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9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C7197-FE39-A1C0-9C0C-B07AC9DF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A2EF5-7EE9-3BD0-27F0-3EC09B818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93839-F8EC-E04C-A4ED-881224AE5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25E0B9-49D0-4B50-BE7A-377D9FAD961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B8D11-C200-60EB-2261-B7AEBC7C9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3139B-7D4B-51D9-3876-8B2AB38EF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A8A1E4-6936-43C9-A32D-AE0ADCDC3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2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/expose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FC24A00-B9C9-8ED8-DC0A-67B89078C05A}"/>
              </a:ext>
            </a:extLst>
          </p:cNvPr>
          <p:cNvSpPr/>
          <p:nvPr/>
        </p:nvSpPr>
        <p:spPr>
          <a:xfrm>
            <a:off x="4086471" y="1697732"/>
            <a:ext cx="8105530" cy="4393148"/>
          </a:xfrm>
          <a:prstGeom prst="rect">
            <a:avLst/>
          </a:prstGeom>
          <a:solidFill>
            <a:srgbClr val="E2E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C174E9-435A-3815-E7BC-B82287950154}"/>
              </a:ext>
            </a:extLst>
          </p:cNvPr>
          <p:cNvSpPr txBox="1"/>
          <p:nvPr/>
        </p:nvSpPr>
        <p:spPr>
          <a:xfrm>
            <a:off x="472837" y="6188813"/>
            <a:ext cx="10952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VAB / Advertiser Perceptions ‘Marketer Sentiment on Ad Fraud’ Survey, November 2023. Survey base: Marketer and agency contacts from the Advertiser Perceptions ‘Senior Marketer’ and ‘Streaming Video’ online communities. Q6. What solutions [is your company/are your clients] using to prevent digital ad fraud? Base = Total Respondents.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F28E64-4BE1-041C-99B4-0B7206257D2A}"/>
              </a:ext>
            </a:extLst>
          </p:cNvPr>
          <p:cNvSpPr txBox="1"/>
          <p:nvPr/>
        </p:nvSpPr>
        <p:spPr>
          <a:xfrm>
            <a:off x="4097232" y="1843762"/>
            <a:ext cx="80840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none" strike="noStrike" cap="none" spc="0" normalizeH="0" baseline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are prioritizing brand safety over lower CPMs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6A10E3-4C86-95D7-2911-6BF0214508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9990"/>
            <a:ext cx="11708793" cy="350107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4EC64E7-861B-FF71-4CE7-5D2028E13572}"/>
              </a:ext>
            </a:extLst>
          </p:cNvPr>
          <p:cNvSpPr txBox="1">
            <a:spLocks/>
          </p:cNvSpPr>
          <p:nvPr/>
        </p:nvSpPr>
        <p:spPr>
          <a:xfrm>
            <a:off x="503714" y="6589969"/>
            <a:ext cx="724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Helvetica" pitchFamily="2" charset="0"/>
              </a:defRPr>
            </a:lvl1pPr>
            <a:lvl2pPr marL="45488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9743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462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9494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4369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29242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8411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3899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PAGE </a:t>
            </a:r>
            <a:fld id="{FC623D9C-B141-0E44-9A0E-426DA6A043B9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35" name="Picture 34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8141767C-70C2-372B-A7A3-2D2D3E35513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701877"/>
            <a:ext cx="4086471" cy="4393148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393ED26C-1747-B15E-D679-730F2CF1AA31}"/>
              </a:ext>
            </a:extLst>
          </p:cNvPr>
          <p:cNvSpPr/>
          <p:nvPr/>
        </p:nvSpPr>
        <p:spPr>
          <a:xfrm>
            <a:off x="4962483" y="2603500"/>
            <a:ext cx="2534222" cy="2556768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8A6B07-F07B-4588-2726-E8CF1BE5CF96}"/>
              </a:ext>
            </a:extLst>
          </p:cNvPr>
          <p:cNvSpPr txBox="1"/>
          <p:nvPr/>
        </p:nvSpPr>
        <p:spPr>
          <a:xfrm>
            <a:off x="5663706" y="2891284"/>
            <a:ext cx="1665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Brand Marketers</a:t>
            </a:r>
          </a:p>
        </p:txBody>
      </p:sp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65FD38DB-1169-8020-09A6-6E202584DD5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1194" y="2929521"/>
            <a:ext cx="542512" cy="582197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791A9669-56E5-773C-A357-2A8F45A7FA06}"/>
              </a:ext>
            </a:extLst>
          </p:cNvPr>
          <p:cNvSpPr txBox="1"/>
          <p:nvPr/>
        </p:nvSpPr>
        <p:spPr>
          <a:xfrm>
            <a:off x="4962483" y="3613496"/>
            <a:ext cx="26155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00BFF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32%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24C8DF-0B02-4550-561A-AB48ABFE5FE5}"/>
              </a:ext>
            </a:extLst>
          </p:cNvPr>
          <p:cNvSpPr/>
          <p:nvPr/>
        </p:nvSpPr>
        <p:spPr>
          <a:xfrm>
            <a:off x="8652741" y="2603500"/>
            <a:ext cx="2663248" cy="2556768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A61091-DC55-5149-9CED-B4D638D8C33D}"/>
              </a:ext>
            </a:extLst>
          </p:cNvPr>
          <p:cNvSpPr txBox="1"/>
          <p:nvPr/>
        </p:nvSpPr>
        <p:spPr>
          <a:xfrm>
            <a:off x="9360448" y="2891283"/>
            <a:ext cx="1772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Agency Professionals</a:t>
            </a:r>
          </a:p>
        </p:txBody>
      </p:sp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D954F95C-D1D3-8574-1443-8728FD775FA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17936" y="2955418"/>
            <a:ext cx="542512" cy="582197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BB64500-7B2E-9896-05BF-6C63E6E8380D}"/>
              </a:ext>
            </a:extLst>
          </p:cNvPr>
          <p:cNvSpPr txBox="1"/>
          <p:nvPr/>
        </p:nvSpPr>
        <p:spPr>
          <a:xfrm>
            <a:off x="8678753" y="3613496"/>
            <a:ext cx="26155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27%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E886DA-FA42-68F0-37F7-C228D8A5EC2D}"/>
              </a:ext>
            </a:extLst>
          </p:cNvPr>
          <p:cNvSpPr/>
          <p:nvPr/>
        </p:nvSpPr>
        <p:spPr>
          <a:xfrm>
            <a:off x="483207" y="6561933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2AE8A2-2505-7883-3499-D51725917DD3}"/>
              </a:ext>
            </a:extLst>
          </p:cNvPr>
          <p:cNvSpPr/>
          <p:nvPr/>
        </p:nvSpPr>
        <p:spPr>
          <a:xfrm>
            <a:off x="156142" y="397831"/>
            <a:ext cx="10453921" cy="8925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More than two out of three brand marketers and agencies rank cost </a:t>
            </a:r>
            <a:r>
              <a:rPr kumimoji="0" lang="en-US" sz="2600" b="1" i="1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over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brand safety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942FEB-2452-8909-696A-46265E34FF13}"/>
              </a:ext>
            </a:extLst>
          </p:cNvPr>
          <p:cNvSpPr txBox="1"/>
          <p:nvPr/>
        </p:nvSpPr>
        <p:spPr>
          <a:xfrm>
            <a:off x="4452323" y="5341064"/>
            <a:ext cx="73738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Brands and agencies have different reasons to push for lower costs including </a:t>
            </a: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cost suppression tied to compensation </a:t>
            </a: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or</a:t>
            </a: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KPI directives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3CA0A7-8A64-AA83-22DD-6012F839ABC4}"/>
              </a:ext>
            </a:extLst>
          </p:cNvPr>
          <p:cNvSpPr/>
          <p:nvPr/>
        </p:nvSpPr>
        <p:spPr>
          <a:xfrm>
            <a:off x="0" y="0"/>
            <a:ext cx="3463048" cy="21866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Campaign Prioritizations: Brand Safety vs. Cost</a:t>
            </a:r>
          </a:p>
        </p:txBody>
      </p:sp>
      <p:sp>
        <p:nvSpPr>
          <p:cNvPr id="6" name="TextBox 5">
            <a:hlinkClick r:id="rId6"/>
            <a:extLst>
              <a:ext uri="{FF2B5EF4-FFF2-40B4-BE49-F238E27FC236}">
                <a16:creationId xmlns:a16="http://schemas.microsoft.com/office/drawing/2014/main" id="{E1E5EA69-2535-29E2-F3B6-A4C5BAB4D3D9}"/>
              </a:ext>
            </a:extLst>
          </p:cNvPr>
          <p:cNvSpPr txBox="1">
            <a:spLocks/>
          </p:cNvSpPr>
          <p:nvPr/>
        </p:nvSpPr>
        <p:spPr>
          <a:xfrm>
            <a:off x="-3" y="5918931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Exposed: 5 Inconvenient Truths We Learned From Marketers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77A195-2A23-B308-C6A3-9793DB232C12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brand safety insights</a:t>
            </a:r>
          </a:p>
        </p:txBody>
      </p:sp>
      <p:pic>
        <p:nvPicPr>
          <p:cNvPr id="12" name="Picture 2">
            <a:hlinkClick r:id="rId7"/>
            <a:extLst>
              <a:ext uri="{FF2B5EF4-FFF2-40B4-BE49-F238E27FC236}">
                <a16:creationId xmlns:a16="http://schemas.microsoft.com/office/drawing/2014/main" id="{1101EECA-8859-62D0-4ADB-5DE1DFF55E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5CA9794-D083-87C4-E234-9666BD4AE362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345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D822C7-9A3F-4FEA-A3A7-A27375FA4620}"/>
</file>

<file path=customXml/itemProps2.xml><?xml version="1.0" encoding="utf-8"?>
<ds:datastoreItem xmlns:ds="http://schemas.openxmlformats.org/officeDocument/2006/customXml" ds:itemID="{34C90F23-C18A-4C95-ACC2-C76BF01FDE41}"/>
</file>

<file path=customXml/itemProps3.xml><?xml version="1.0" encoding="utf-8"?>
<ds:datastoreItem xmlns:ds="http://schemas.openxmlformats.org/officeDocument/2006/customXml" ds:itemID="{8E84C3A3-B662-4438-B720-2BC2F9F5DE6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2024-06-04T20:45:12Z</dcterms:created>
  <dcterms:modified xsi:type="dcterms:W3CDTF">2024-06-04T20:45:29Z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