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3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Agency Professionals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Unknowingly appearing on 'Made for Advertising' (MFA) websites</c:v>
                </c:pt>
                <c:pt idx="1">
                  <c:v>Targeted/tracked ads running alongside children's content</c:v>
                </c:pt>
                <c:pt idx="2">
                  <c:v>Unknowingly appearing on websites that deliberately serve disinformation / misinformation</c:v>
                </c:pt>
                <c:pt idx="3">
                  <c:v>Unknowingly appearing on websites with objectionable, offensive content</c:v>
                </c:pt>
                <c:pt idx="4">
                  <c:v>Lack of transparency on campaign details and placements</c:v>
                </c:pt>
                <c:pt idx="5">
                  <c:v>Click fraud (bots, click farms, etc. that generate fake clicks on an ad or website)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0.09</c:v>
                </c:pt>
                <c:pt idx="1">
                  <c:v>0.09</c:v>
                </c:pt>
                <c:pt idx="2">
                  <c:v>0.27</c:v>
                </c:pt>
                <c:pt idx="3">
                  <c:v>0.45</c:v>
                </c:pt>
                <c:pt idx="4">
                  <c:v>0.55000000000000004</c:v>
                </c:pt>
                <c:pt idx="5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24-43DF-BDB1-43C9851D33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Brand Marketers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Unknowingly appearing on 'Made for Advertising' (MFA) websites</c:v>
                </c:pt>
                <c:pt idx="1">
                  <c:v>Targeted/tracked ads running alongside children's content</c:v>
                </c:pt>
                <c:pt idx="2">
                  <c:v>Unknowingly appearing on websites that deliberately serve disinformation / misinformation</c:v>
                </c:pt>
                <c:pt idx="3">
                  <c:v>Unknowingly appearing on websites with objectionable, offensive content</c:v>
                </c:pt>
                <c:pt idx="4">
                  <c:v>Lack of transparency on campaign details and placements</c:v>
                </c:pt>
                <c:pt idx="5">
                  <c:v>Click fraud (bots, click farms, etc. that generate fake clicks on an ad or website)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0.18</c:v>
                </c:pt>
                <c:pt idx="1">
                  <c:v>0.11</c:v>
                </c:pt>
                <c:pt idx="2">
                  <c:v>0.32</c:v>
                </c:pt>
                <c:pt idx="3">
                  <c:v>0.43</c:v>
                </c:pt>
                <c:pt idx="4">
                  <c:v>0.43</c:v>
                </c:pt>
                <c:pt idx="5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24-43DF-BDB1-43C9851D3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5"/>
        <c:axId val="1480770640"/>
        <c:axId val="1480762480"/>
      </c:barChart>
      <c:catAx>
        <c:axId val="1480770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2E8F0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80762480"/>
        <c:crosses val="autoZero"/>
        <c:auto val="1"/>
        <c:lblAlgn val="ctr"/>
        <c:lblOffset val="100"/>
        <c:noMultiLvlLbl val="0"/>
      </c:catAx>
      <c:valAx>
        <c:axId val="14807624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48077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34A35-895A-431E-A053-8A62EE150A69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A220A-2EE8-4AEA-95BD-1C5070CAB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29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15BE2-BB6E-D846-B0CB-BE207E4BB8A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29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72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EC0C-ED18-B2ED-D840-532A8648C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800D5-07B9-6789-1C7C-04EFC8E96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EEC85-DB45-A4B4-DCD0-BCD66094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E646-5947-6746-1AEA-11E9F075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C2C45-0820-070A-3966-1B53AEFC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1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C88C-0794-DB96-B9CB-AB30D11FB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E07BB-0450-FA74-C893-C4AA10EF1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C85C2-049B-0BC8-922D-8C0B1D6E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013B0-FF8D-BE70-1779-271D5929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23FDF-439C-8408-7819-1393D251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7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4FD31-8B07-951A-DD66-C47910A75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559C5-00E2-040D-1EE0-52D3E0F4D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B888C-922B-3670-3E14-531F75C2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89736-3BC4-6A96-341E-7BAB0C78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A8064-5501-FD45-68A8-7341B8FA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0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F20F9-ED03-0A8E-4746-F18DAA96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A4734-DF02-0A3D-5B17-3580F77F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B64D6-482B-2771-9793-0857B124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E7D2A-7EF5-1AC2-2634-D52FD7B5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7BA8B-77DB-C5AF-D970-5C190B7D6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5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12B8-02CC-933B-0676-0E4820CB9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FD963-5F6C-5192-9E85-C75AA52D9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A5119-608C-F200-0254-A4649BF0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34860-4871-5290-1606-B5EB6EAC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33128-5187-F01F-C379-D5BC3CE6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62BB-BE3A-A364-0F2E-0BF3A5FD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BC003-7F49-3907-51DF-7FBE0F2E1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7A095-DE0C-DDEE-5610-3F1B61D83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E44E2-CD35-C329-13C7-A702E284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57AA4-77C6-381C-A39C-45F02564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9E879-29FF-CF5C-3665-23DEC550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4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4859-B81B-222A-377F-336B0522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EDE1E-C1C7-B849-1B88-456AAF8A3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86B6B-EA0F-EB13-FBF4-D4429D4DA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7A130-34C7-A3AF-972B-27E4B1867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247F12-71A1-2069-157A-B8CE4DF91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612ED-45F9-55C8-4CB2-EE1F2A55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A69F18-46B4-114C-F7C9-F846E9EA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EB3F9-93F4-FC55-48B2-DB3965A7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0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7E58-6798-D496-5836-49A4A23E5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AC740-3215-585E-9662-1E078F1D1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66E58-0295-32ED-8C7E-A18A4BAC3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8B88E-D216-202C-D314-4460B0D8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0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19BFB-2740-49ED-7272-557EC834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B25076-3F21-2D9D-4CDE-394DB71E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852C5-2663-289D-838B-8493D09A3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8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5DF4-86F8-91A7-E25A-4F363F30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475A-8890-0657-7CFE-C3B833F47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38C525-3FC4-CA10-2A22-67025138D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86620-F963-21BE-DC44-21D73796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A1B5C-D733-F1D3-D164-139E0536B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58C2B-8056-024B-0FA9-7F306963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7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5AE4A-2735-48D5-0917-8671F0807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0D5FB7-23E1-C0DC-95A9-917025D6C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A6193-216D-DF46-7AC2-973CC2296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572B4-7831-4361-92E8-3D06EC8AB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6483A-C4FF-32F3-900B-34B357F9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63ABB-E624-B5C2-70C8-81BF01C4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85FD5-85C5-E321-876F-2FB62790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DC64-7A86-1E7B-19E0-066BE4C00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EEFC9-90E6-8ABD-1D0B-C098F3A37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FC891D-AA42-4B4B-AA9F-49548C8DC626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7856E-A899-70FA-D125-F0D7BEC66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464DE-673C-A500-3743-5F79F1F9E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F8DF1-2748-4F42-9005-92B7E6197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hyperlink" Target="https://thevab.com/sign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exposed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5E6825-6ABE-B766-1082-FE94F912E7F3}"/>
              </a:ext>
            </a:extLst>
          </p:cNvPr>
          <p:cNvSpPr/>
          <p:nvPr/>
        </p:nvSpPr>
        <p:spPr>
          <a:xfrm>
            <a:off x="0" y="1697732"/>
            <a:ext cx="8610600" cy="4393148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8ACFD2-5586-C733-623F-EF84702F5E83}"/>
              </a:ext>
            </a:extLst>
          </p:cNvPr>
          <p:cNvSpPr txBox="1"/>
          <p:nvPr/>
        </p:nvSpPr>
        <p:spPr>
          <a:xfrm>
            <a:off x="10761" y="1843762"/>
            <a:ext cx="8599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none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are concerned about the following</a:t>
            </a:r>
            <a:endParaRPr kumimoji="0" lang="en-US" sz="1800" b="1" i="0" u="sng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For Their Business / Client’s Businesses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E821EA-0E76-4A03-ADD4-FDB927D906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9990"/>
            <a:ext cx="11708793" cy="350107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F35004-EB7F-5A53-4655-3B41C369B27D}"/>
              </a:ext>
            </a:extLst>
          </p:cNvPr>
          <p:cNvSpPr txBox="1">
            <a:spLocks/>
          </p:cNvSpPr>
          <p:nvPr/>
        </p:nvSpPr>
        <p:spPr>
          <a:xfrm>
            <a:off x="503714" y="6589969"/>
            <a:ext cx="724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Helvetica" pitchFamily="2" charset="0"/>
              </a:defRPr>
            </a:lvl1pPr>
            <a:lvl2pPr marL="45488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9743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62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494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4369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9242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411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899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PAGE </a:t>
            </a:r>
            <a:fld id="{FC623D9C-B141-0E44-9A0E-426DA6A043B9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D9DD26-06B9-FAAB-DC09-58E213DFCA97}"/>
              </a:ext>
            </a:extLst>
          </p:cNvPr>
          <p:cNvSpPr txBox="1"/>
          <p:nvPr/>
        </p:nvSpPr>
        <p:spPr>
          <a:xfrm>
            <a:off x="472838" y="6173956"/>
            <a:ext cx="11719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VAB / Advertiser Perceptions ‘Marketer Sentiment on Ad Fraud’ Survey, November 2023. Survey base: Marketer and agency contacts from the Advertiser Perceptions ‘Senior Marketer’ and ‘Streaming Video’ online communities.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Q3A. What are your top 3 concerns surrounding digital ad fraud regarding [your business/your clients' businesses]? Base = Total Respondents. *‘Click fraud’ refers to bots, click farms, etc. that generate fake clicks on an ad or website. </a:t>
            </a:r>
            <a:endParaRPr kumimoji="0" lang="fr-FR" sz="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F2E971-4397-ACE6-7473-6CA3E9D41C24}"/>
              </a:ext>
            </a:extLst>
          </p:cNvPr>
          <p:cNvSpPr/>
          <p:nvPr/>
        </p:nvSpPr>
        <p:spPr>
          <a:xfrm>
            <a:off x="483207" y="6561933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0D1734-8505-02F8-F4DC-1E8D775C7A92}"/>
              </a:ext>
            </a:extLst>
          </p:cNvPr>
          <p:cNvSpPr/>
          <p:nvPr/>
        </p:nvSpPr>
        <p:spPr>
          <a:xfrm>
            <a:off x="180900" y="401223"/>
            <a:ext cx="10087052" cy="8925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Under enormous pressure to deliver efficiencies, clicks are a higher priority than brand safety, child privacy violations, etc.</a:t>
            </a:r>
          </a:p>
        </p:txBody>
      </p:sp>
      <p:pic>
        <p:nvPicPr>
          <p:cNvPr id="38" name="Picture 37" descr="A hand on a mouse&#10;&#10;Description automatically generated">
            <a:extLst>
              <a:ext uri="{FF2B5EF4-FFF2-40B4-BE49-F238E27FC236}">
                <a16:creationId xmlns:a16="http://schemas.microsoft.com/office/drawing/2014/main" id="{11CD34B3-00C4-808C-5F77-8959C8629E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0600" y="1697732"/>
            <a:ext cx="3581400" cy="4393148"/>
          </a:xfrm>
          <a:prstGeom prst="rect">
            <a:avLst/>
          </a:prstGeom>
        </p:spPr>
      </p:pic>
      <p:graphicFrame>
        <p:nvGraphicFramePr>
          <p:cNvPr id="49" name="Chart 48">
            <a:extLst>
              <a:ext uri="{FF2B5EF4-FFF2-40B4-BE49-F238E27FC236}">
                <a16:creationId xmlns:a16="http://schemas.microsoft.com/office/drawing/2014/main" id="{1987DF83-CB64-77D1-99C2-85CE3B31C214}"/>
              </a:ext>
            </a:extLst>
          </p:cNvPr>
          <p:cNvGraphicFramePr/>
          <p:nvPr/>
        </p:nvGraphicFramePr>
        <p:xfrm>
          <a:off x="281940" y="2477960"/>
          <a:ext cx="8128000" cy="350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23336B95-C759-F385-B565-2E1A872E5575}"/>
              </a:ext>
            </a:extLst>
          </p:cNvPr>
          <p:cNvSpPr txBox="1"/>
          <p:nvPr/>
        </p:nvSpPr>
        <p:spPr>
          <a:xfrm>
            <a:off x="1650768" y="3059440"/>
            <a:ext cx="2613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Click fraud*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ACF7446-71A7-8737-9C30-2A1491A4F267}"/>
              </a:ext>
            </a:extLst>
          </p:cNvPr>
          <p:cNvSpPr txBox="1"/>
          <p:nvPr/>
        </p:nvSpPr>
        <p:spPr>
          <a:xfrm>
            <a:off x="1650768" y="3467293"/>
            <a:ext cx="2613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Lack of transparency on campaign details and placements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ED2A61-5211-CCA5-DB24-7A3E40B04105}"/>
              </a:ext>
            </a:extLst>
          </p:cNvPr>
          <p:cNvSpPr txBox="1"/>
          <p:nvPr/>
        </p:nvSpPr>
        <p:spPr>
          <a:xfrm>
            <a:off x="1280160" y="3906882"/>
            <a:ext cx="298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Unknowingly appearing on websites with objectionable, offensive content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076AFD7-8C43-58EC-BD82-A49FCFA2F5AB}"/>
              </a:ext>
            </a:extLst>
          </p:cNvPr>
          <p:cNvSpPr txBox="1"/>
          <p:nvPr/>
        </p:nvSpPr>
        <p:spPr>
          <a:xfrm>
            <a:off x="538480" y="4420968"/>
            <a:ext cx="3726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Unknowingly appearing on websites that deliberately serve disinformation / misinformation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78C0307-C655-0169-CD21-78F05C559D0D}"/>
              </a:ext>
            </a:extLst>
          </p:cNvPr>
          <p:cNvSpPr txBox="1"/>
          <p:nvPr/>
        </p:nvSpPr>
        <p:spPr>
          <a:xfrm>
            <a:off x="0" y="4974073"/>
            <a:ext cx="4264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Targeted/tracked ads running alongside children's content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DFAE68-E2BA-AFA9-7321-C5EE3022D6D5}"/>
              </a:ext>
            </a:extLst>
          </p:cNvPr>
          <p:cNvSpPr txBox="1"/>
          <p:nvPr/>
        </p:nvSpPr>
        <p:spPr>
          <a:xfrm>
            <a:off x="660400" y="5381955"/>
            <a:ext cx="3604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Unknowingly appearing on 'Made for Advertising' (MFA) websites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6F16D2-27E4-DF4F-804E-2321FE2AB21B}"/>
              </a:ext>
            </a:extLst>
          </p:cNvPr>
          <p:cNvSpPr/>
          <p:nvPr/>
        </p:nvSpPr>
        <p:spPr>
          <a:xfrm>
            <a:off x="503713" y="2922104"/>
            <a:ext cx="7984303" cy="492768"/>
          </a:xfrm>
          <a:prstGeom prst="rect">
            <a:avLst/>
          </a:prstGeom>
          <a:noFill/>
          <a:ln w="28575">
            <a:solidFill>
              <a:srgbClr val="4EBE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643306-F0F1-1676-AE10-CFECD6E76EB3}"/>
              </a:ext>
            </a:extLst>
          </p:cNvPr>
          <p:cNvSpPr/>
          <p:nvPr/>
        </p:nvSpPr>
        <p:spPr>
          <a:xfrm>
            <a:off x="-1" y="1"/>
            <a:ext cx="3550597" cy="2460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Top Marketer Concerns Surrounding Ad Fraud</a:t>
            </a:r>
          </a:p>
        </p:txBody>
      </p:sp>
      <p:sp>
        <p:nvSpPr>
          <p:cNvPr id="5" name="TextBox 4">
            <a:hlinkClick r:id="rId6"/>
            <a:extLst>
              <a:ext uri="{FF2B5EF4-FFF2-40B4-BE49-F238E27FC236}">
                <a16:creationId xmlns:a16="http://schemas.microsoft.com/office/drawing/2014/main" id="{EBC8BC65-E383-31FD-3FE0-595886095E30}"/>
              </a:ext>
            </a:extLst>
          </p:cNvPr>
          <p:cNvSpPr txBox="1">
            <a:spLocks/>
          </p:cNvSpPr>
          <p:nvPr/>
        </p:nvSpPr>
        <p:spPr>
          <a:xfrm>
            <a:off x="-3" y="5908992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Exposed: 5 Inconvenient Truths We Learned From Marketers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C80B3F-9D9A-5A83-43BD-7AA5203FC63D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fraud insights</a:t>
            </a:r>
          </a:p>
        </p:txBody>
      </p:sp>
      <p:pic>
        <p:nvPicPr>
          <p:cNvPr id="10" name="Picture 2">
            <a:hlinkClick r:id="rId7"/>
            <a:extLst>
              <a:ext uri="{FF2B5EF4-FFF2-40B4-BE49-F238E27FC236}">
                <a16:creationId xmlns:a16="http://schemas.microsoft.com/office/drawing/2014/main" id="{9C71B509-6449-6840-5C80-A41EFB099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E2C0BC-2B76-ADF7-75AE-6063D04909E4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7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9AE639-2865-4698-9025-9C6E3A2889E1}"/>
</file>

<file path=customXml/itemProps2.xml><?xml version="1.0" encoding="utf-8"?>
<ds:datastoreItem xmlns:ds="http://schemas.openxmlformats.org/officeDocument/2006/customXml" ds:itemID="{D2222CC5-CAAB-440D-9E57-0E8CE4612F1D}"/>
</file>

<file path=customXml/itemProps3.xml><?xml version="1.0" encoding="utf-8"?>
<ds:datastoreItem xmlns:ds="http://schemas.openxmlformats.org/officeDocument/2006/customXml" ds:itemID="{D2172A45-91DF-45BF-83A0-4F33E00ADC8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2024-06-04T20:45:37Z</dcterms:created>
  <dcterms:modified xsi:type="dcterms:W3CDTF">2024-06-04T20:45:53Z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