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684653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3A0787-F1D5-41A3-9278-E2EBEB8F614A}" v="1" dt="2024-07-15T19:59:06.17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9" d="100"/>
          <a:sy n="79" d="100"/>
        </p:scale>
        <p:origin x="821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6F3A0787-F1D5-41A3-9278-E2EBEB8F614A}"/>
    <pc:docChg chg="addSld modSld">
      <pc:chgData name="Dylan Breger" userId="9b3da09f-10fe-42ec-9aa5-9fa2a3e9cc20" providerId="ADAL" clId="{6F3A0787-F1D5-41A3-9278-E2EBEB8F614A}" dt="2024-07-15T19:59:06.175" v="0"/>
      <pc:docMkLst>
        <pc:docMk/>
      </pc:docMkLst>
      <pc:sldChg chg="add">
        <pc:chgData name="Dylan Breger" userId="9b3da09f-10fe-42ec-9aa5-9fa2a3e9cc20" providerId="ADAL" clId="{6F3A0787-F1D5-41A3-9278-E2EBEB8F614A}" dt="2024-07-15T19:59:06.175" v="0"/>
        <pc:sldMkLst>
          <pc:docMk/>
          <pc:sldMk cId="3339506993" sldId="214684653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76606-DD26-4009-9301-9644EBC1541C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26347-690D-4CED-947E-7BB71A339B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24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3286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DC5A39-9615-4EA5-AD81-2B3B06F13EEC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286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427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4B7E3-2EDF-AD16-2E70-7D53A8A60F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48B91A-057E-12C5-1E8C-263C2F0D2B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83D0B3-E925-4D02-06FD-601929352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C2589A-7BA5-3F90-CE99-777E869E6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1352E-45E9-27E5-D262-98C6BDD3F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082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A6EC9-5832-3528-7351-57C9102D7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3643E-CD9F-A17C-B299-3E9D7E6470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60E76-B169-79B7-43A8-AE34E167E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460FC8-1C12-6222-0CA0-E7F0A5E26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37D4D-227A-91F2-2D44-FE4E1DB69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92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48B13-BDA7-7EB1-5D73-54C9E64026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FAC07D-E079-AF8F-6CB8-71CE44E9F5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75CF8-DAA0-AF3A-03B1-C1145245B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61355-80B0-C236-9B79-3A37236E2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85A17-B48E-F9C5-85DB-AB7620620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04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884AA2-66F4-7B18-134F-9821A8E2F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D221A-6242-AF46-07C1-8CC6648DE4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3E4953-DC3F-C218-5350-D13029ECD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5F52F7-C824-1A2C-0889-F49A628D9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651A6E-9D47-DCBA-6BA6-E5A59E3C2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212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F5160-95FD-54B9-B549-7F082E66E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62F0B9-3B30-6782-AEC5-3A4ED6C85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CC84C3-1DD2-9B9A-1612-8E294F255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73A67E-65D5-7284-999D-D6B8608FC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411F4B-C0AB-E575-A732-C6F01051E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31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FDDAF-C371-AA10-1218-0C49F21A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D56152-7DEE-B108-1075-7AEF00A9FB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D7E42E-4E48-033F-CF0D-D5BEAEBE1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36C013-EE4B-E303-1366-90AAF2C99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9D83E-0BF5-C471-12B4-31C7028F24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198A5C-95EC-C068-F2AB-0739922DA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97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91C0E-A4FA-6B77-004F-A2FF1FE02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9D717-B2C4-0D2B-892B-D6A1F3FB0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00B0A1-B3CF-499A-50D5-D6EBF5D011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86139E-1B5C-7338-DE94-80C3707208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9329CD6-83E4-9F10-F558-AD4B406F93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0CBCB5C-0BCF-9C13-3B93-7242F1911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845A28-EAA0-10E6-81C2-0CBCCF8F5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D9C9DB-1B1F-5DAC-636F-A77116A78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492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53E4A-5A25-7E2F-A3B9-89759A75E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CBCF6F-0D0F-274E-CE5B-2BAF818E0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DEAF90-4D58-D91E-DE6E-DA6D3E6F8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2CAFCB-6B40-667E-024C-6E1056CE3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10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556457-DDD9-C693-5B70-FBF736202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54ADF9-4564-6868-3E56-1C994C520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D7A6C0-6857-76DA-49E6-78E83422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04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28622-9B9A-E729-B453-571D10FAA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FD3E68-146A-C238-8319-65872C597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F4EF5-836A-9BA0-F93B-CEF2983E6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6B1426-A78A-3575-1F93-AB8336F0E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56581-DA56-D384-3AF0-B9E950F6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5630A0-24CD-333C-78F4-B915F5F6D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258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94461-C660-A315-9DB7-94541BE38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937F4C-B8F1-581D-3A79-472F02346C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A3D322-D22A-C0E2-A3D8-7D903564D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4A9090-39AC-32F4-E79A-146A37EE5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67E08C-14E1-FE1B-CDD0-830886BCC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297EAD-D7F3-E7C5-40F4-5CBC8E84F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387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FABB75C-4DA9-079F-78D3-B3D304CEF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261B13-B4FE-DF0E-08CB-333133146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7898AB-63C5-2BDF-2FD4-D0567FC001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2E5282-17DA-4DC3-9C0B-1F7107679069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6114-DAB2-B43A-791A-CEA37886CE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343EA-32C0-7CDB-6990-7BD3D7403F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5DFA4F-733D-473E-8F1A-5AFBD3E6CC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70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thevab.com/insight/credibility-crisis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thevab.com/signin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C12F1F9B-DAAF-E348-FE0F-03AC9820B8FD}"/>
              </a:ext>
            </a:extLst>
          </p:cNvPr>
          <p:cNvSpPr/>
          <p:nvPr/>
        </p:nvSpPr>
        <p:spPr>
          <a:xfrm>
            <a:off x="6096000" y="1802409"/>
            <a:ext cx="6096000" cy="4371455"/>
          </a:xfrm>
          <a:prstGeom prst="rect">
            <a:avLst/>
          </a:prstGeom>
          <a:solidFill>
            <a:srgbClr val="00BFF2"/>
          </a:solidFill>
          <a:ln>
            <a:solidFill>
              <a:srgbClr val="00BF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6A78EB14-C15A-507B-BA93-A51F06D7DE7A}"/>
              </a:ext>
            </a:extLst>
          </p:cNvPr>
          <p:cNvSpPr txBox="1">
            <a:spLocks/>
          </p:cNvSpPr>
          <p:nvPr/>
        </p:nvSpPr>
        <p:spPr>
          <a:xfrm>
            <a:off x="283107" y="431350"/>
            <a:ext cx="9984845" cy="967984"/>
          </a:xfrm>
          <a:prstGeom prst="rect">
            <a:avLst/>
          </a:prstGeom>
        </p:spPr>
        <p:txBody>
          <a:bodyPr vert="horz" lIns="116656" tIns="58311" rIns="116656" bIns="58311" rtlCol="0" anchor="t">
            <a:noAutofit/>
          </a:bodyPr>
          <a:lstStyle>
            <a:lvl1pPr algn="ctr" defTabSz="583178" rtl="0" eaLnBrk="1" latinLnBrk="0" hangingPunct="1">
              <a:spcBef>
                <a:spcPct val="0"/>
              </a:spcBef>
              <a:buNone/>
              <a:defRPr sz="5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403020202020204" pitchFamily="34" charset="0"/>
                <a:ea typeface="+mj-ea"/>
                <a:cs typeface="+mj-cs"/>
              </a:rPr>
              <a:t>Multiscreen TV is the top trusted source for news updates and serves as most adults’ ‘go-to’ for the latest information</a:t>
            </a:r>
            <a:endParaRPr kumimoji="0" lang="en-US" sz="2600" b="1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j-ea"/>
              <a:cs typeface="+mj-cs"/>
            </a:endParaRP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2C48B65-175D-F108-AE17-73A7A6744FCA}"/>
              </a:ext>
            </a:extLst>
          </p:cNvPr>
          <p:cNvSpPr txBox="1">
            <a:spLocks/>
          </p:cNvSpPr>
          <p:nvPr/>
        </p:nvSpPr>
        <p:spPr>
          <a:xfrm>
            <a:off x="526968" y="6189437"/>
            <a:ext cx="11481488" cy="339024"/>
          </a:xfrm>
          <a:prstGeom prst="rect">
            <a:avLst/>
          </a:prstGeom>
        </p:spPr>
        <p:txBody>
          <a:bodyPr vert="horz"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Source: VAB analysis of MRI-Simmons Q2 2023 Trending Topics Study, A18+. Reflects respondents who said they trust TV / streaming news as a source for financial news, science news, political news or local news. VAB analysis of MRI-Simmons 2023 Spring USA Study, A18+.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59A5B609-5516-A64D-6299-01952EFECA61}"/>
              </a:ext>
            </a:extLst>
          </p:cNvPr>
          <p:cNvSpPr/>
          <p:nvPr/>
        </p:nvSpPr>
        <p:spPr>
          <a:xfrm>
            <a:off x="0" y="1796997"/>
            <a:ext cx="6096000" cy="4371455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FBC53C28-7644-897C-B0E6-25B5C8A7648E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8053"/>
            <a:ext cx="11708793" cy="350107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6E850222-89B8-6A9F-D432-4A11B557223B}"/>
              </a:ext>
            </a:extLst>
          </p:cNvPr>
          <p:cNvSpPr/>
          <p:nvPr/>
        </p:nvSpPr>
        <p:spPr>
          <a:xfrm>
            <a:off x="483207" y="658596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2460CCD-B946-73EB-1546-3509B6E1A221}"/>
              </a:ext>
            </a:extLst>
          </p:cNvPr>
          <p:cNvSpPr txBox="1"/>
          <p:nvPr/>
        </p:nvSpPr>
        <p:spPr>
          <a:xfrm>
            <a:off x="183543" y="3861964"/>
            <a:ext cx="5728914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800" b="1">
                <a:solidFill>
                  <a:srgbClr val="FFE600"/>
                </a:solidFill>
                <a:latin typeface="Helvetica" panose="020B0403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TV is the </a:t>
            </a:r>
            <a:r>
              <a:rPr kumimoji="0" lang="en-US" sz="2800" b="1" i="0" u="sng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#1 trusted source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 </a:t>
            </a:r>
            <a:b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</a:b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for news among adults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(63% agree) 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2B8456F-0EB7-8540-702B-4A0C7F48E8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267" y="2552617"/>
            <a:ext cx="1167467" cy="1167467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A8ACC7FA-0220-F3AA-D112-B55C41C1ACB4}"/>
              </a:ext>
            </a:extLst>
          </p:cNvPr>
          <p:cNvSpPr txBox="1"/>
          <p:nvPr/>
        </p:nvSpPr>
        <p:spPr>
          <a:xfrm>
            <a:off x="6279543" y="3861964"/>
            <a:ext cx="5728913" cy="132343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TV is the #1 source for adults to </a:t>
            </a:r>
            <a:r>
              <a:rPr kumimoji="0" lang="en-US" sz="2800" b="1" i="0" u="sng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stay informed / up-to-date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403020202020204" pitchFamily="34" charset="0"/>
                <a:ea typeface="+mn-ea"/>
                <a:cs typeface="+mn-cs"/>
              </a:rPr>
              <a:t>(56% agree)</a:t>
            </a:r>
            <a:endParaRPr kumimoji="0" lang="en-US" sz="1600" b="1" i="0" u="none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403020202020204" pitchFamily="34" charset="0"/>
              <a:ea typeface="+mn-ea"/>
              <a:cs typeface="+mn-cs"/>
            </a:endParaRPr>
          </a:p>
        </p:txBody>
      </p:sp>
      <p:pic>
        <p:nvPicPr>
          <p:cNvPr id="31" name="Picture 30" descr="A blue shield with a white tick&#10;&#10;Description automatically generated">
            <a:extLst>
              <a:ext uri="{FF2B5EF4-FFF2-40B4-BE49-F238E27FC236}">
                <a16:creationId xmlns:a16="http://schemas.microsoft.com/office/drawing/2014/main" id="{266B3D56-B2BA-06B3-4310-EB6910647FB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1683" y="2355834"/>
            <a:ext cx="1412635" cy="141263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ED20EC7-C949-FF21-D37B-DE79CDCA7059}"/>
              </a:ext>
            </a:extLst>
          </p:cNvPr>
          <p:cNvSpPr/>
          <p:nvPr/>
        </p:nvSpPr>
        <p:spPr>
          <a:xfrm>
            <a:off x="-1" y="0"/>
            <a:ext cx="2341683" cy="276999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Most Trusted Media for News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4EC85A-7907-81B7-EF5C-74BE1DEFED5E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media trust insights</a:t>
            </a:r>
          </a:p>
        </p:txBody>
      </p:sp>
      <p:pic>
        <p:nvPicPr>
          <p:cNvPr id="4" name="Picture 2">
            <a:hlinkClick r:id="rId6"/>
            <a:extLst>
              <a:ext uri="{FF2B5EF4-FFF2-40B4-BE49-F238E27FC236}">
                <a16:creationId xmlns:a16="http://schemas.microsoft.com/office/drawing/2014/main" id="{CF71730D-68C6-DB4F-B8EE-A2348054007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3E90BED-0292-2445-607D-A07387BCDA18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TextBox 5">
            <a:hlinkClick r:id="rId8"/>
            <a:extLst>
              <a:ext uri="{FF2B5EF4-FFF2-40B4-BE49-F238E27FC236}">
                <a16:creationId xmlns:a16="http://schemas.microsoft.com/office/drawing/2014/main" id="{D3B572AB-1E7A-0B82-F0FD-8FB68E9C7190}"/>
              </a:ext>
            </a:extLst>
          </p:cNvPr>
          <p:cNvSpPr txBox="1">
            <a:spLocks/>
          </p:cNvSpPr>
          <p:nvPr/>
        </p:nvSpPr>
        <p:spPr>
          <a:xfrm>
            <a:off x="-3" y="5919140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Click here to download the full report, 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‘</a:t>
            </a:r>
            <a:r>
              <a:rPr lang="en-US" sz="1200" b="1" i="1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The Credibility Crisis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srgbClr val="FFE60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’</a:t>
            </a:r>
            <a:r>
              <a:rPr kumimoji="0" lang="en-US" sz="1200" b="1" i="1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 to learn more</a:t>
            </a:r>
          </a:p>
        </p:txBody>
      </p:sp>
    </p:spTree>
    <p:extLst>
      <p:ext uri="{BB962C8B-B14F-4D97-AF65-F5344CB8AC3E}">
        <p14:creationId xmlns:p14="http://schemas.microsoft.com/office/powerpoint/2010/main" val="3339506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152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2024-07-15T19:59:05Z</dcterms:created>
  <dcterms:modified xsi:type="dcterms:W3CDTF">2024-07-15T19:59:14Z</dcterms:modified>
</cp:coreProperties>
</file>