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43283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C72BE4-E940-410A-A2F8-2C9D7A6473D1}" v="1" dt="2024-07-15T19:59:42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FC72BE4-E940-410A-A2F8-2C9D7A6473D1}"/>
    <pc:docChg chg="addSld modSld">
      <pc:chgData name="Dylan Breger" userId="9b3da09f-10fe-42ec-9aa5-9fa2a3e9cc20" providerId="ADAL" clId="{9FC72BE4-E940-410A-A2F8-2C9D7A6473D1}" dt="2024-07-15T19:59:42.507" v="0"/>
      <pc:docMkLst>
        <pc:docMk/>
      </pc:docMkLst>
      <pc:sldChg chg="add">
        <pc:chgData name="Dylan Breger" userId="9b3da09f-10fe-42ec-9aa5-9fa2a3e9cc20" providerId="ADAL" clId="{9FC72BE4-E940-410A-A2F8-2C9D7A6473D1}" dt="2024-07-15T19:59:42.507" v="0"/>
        <pc:sldMkLst>
          <pc:docMk/>
          <pc:sldMk cId="1964322707" sldId="214432830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rgbClr val="1B1464"/>
                </a:solidFill>
                <a:latin typeface="Helvetica" panose="020B0403020202020204" pitchFamily="34" charset="0"/>
              </a:rPr>
              <a:t>In</a:t>
            </a:r>
            <a:r>
              <a:rPr lang="en-US" sz="1800" b="1" baseline="0">
                <a:solidFill>
                  <a:srgbClr val="1B1464"/>
                </a:solidFill>
                <a:latin typeface="Helvetica" panose="020B0403020202020204" pitchFamily="34" charset="0"/>
              </a:rPr>
              <a:t> general, which type of advertising channels do you trust more when you want to make a purchase decision?</a:t>
            </a:r>
            <a:endParaRPr lang="en-US" sz="1800" b="1">
              <a:solidFill>
                <a:srgbClr val="1B1464"/>
              </a:solidFill>
              <a:latin typeface="Helvetica" panose="020B0403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F8-4D43-8F4A-4085779AA0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Online pop-ups</c:v>
                </c:pt>
                <c:pt idx="1">
                  <c:v>Ads in podcasts</c:v>
                </c:pt>
                <c:pt idx="2">
                  <c:v>Mobile phone ads</c:v>
                </c:pt>
                <c:pt idx="3">
                  <c:v>Online banner ads</c:v>
                </c:pt>
                <c:pt idx="4">
                  <c:v>Ads embedded in social media</c:v>
                </c:pt>
                <c:pt idx="5">
                  <c:v>Sponsored posts on blogs that I read</c:v>
                </c:pt>
                <c:pt idx="6">
                  <c:v>Video ads that appear prior to an online video</c:v>
                </c:pt>
                <c:pt idx="7">
                  <c:v>Search engine ads</c:v>
                </c:pt>
                <c:pt idx="8">
                  <c:v>Ads in outdoor and public places</c:v>
                </c:pt>
                <c:pt idx="9">
                  <c:v>Radio ads</c:v>
                </c:pt>
                <c:pt idx="10">
                  <c:v>Ads/catalogs I receive in the mail</c:v>
                </c:pt>
                <c:pt idx="11">
                  <c:v>TV ads</c:v>
                </c:pt>
                <c:pt idx="12">
                  <c:v>Print ads (newspapers, magazines)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0.25</c:v>
                </c:pt>
                <c:pt idx="1">
                  <c:v>0.37</c:v>
                </c:pt>
                <c:pt idx="2">
                  <c:v>0.39</c:v>
                </c:pt>
                <c:pt idx="3">
                  <c:v>0.39</c:v>
                </c:pt>
                <c:pt idx="4">
                  <c:v>0.43</c:v>
                </c:pt>
                <c:pt idx="5">
                  <c:v>0.43</c:v>
                </c:pt>
                <c:pt idx="6">
                  <c:v>0.47</c:v>
                </c:pt>
                <c:pt idx="7">
                  <c:v>0.61</c:v>
                </c:pt>
                <c:pt idx="8">
                  <c:v>0.69</c:v>
                </c:pt>
                <c:pt idx="9">
                  <c:v>0.71</c:v>
                </c:pt>
                <c:pt idx="10">
                  <c:v>0.76</c:v>
                </c:pt>
                <c:pt idx="11">
                  <c:v>0.8</c:v>
                </c:pt>
                <c:pt idx="12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F8-4D43-8F4A-4085779AA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49591152"/>
        <c:axId val="1449588656"/>
      </c:barChart>
      <c:catAx>
        <c:axId val="144959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49588656"/>
        <c:crosses val="autoZero"/>
        <c:auto val="1"/>
        <c:lblAlgn val="ctr"/>
        <c:lblOffset val="100"/>
        <c:noMultiLvlLbl val="0"/>
      </c:catAx>
      <c:valAx>
        <c:axId val="14495886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44959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68CC8-6B0F-4A5D-B5F9-7C96E763C4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FF3D5-95E0-4512-A9DC-96926E44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5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15BE2-BB6E-D846-B0CB-BE207E4BB8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4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28A33-326A-1E04-AA08-C41BC7EBB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9CE355-A8A3-F666-9A7B-FE6EAA4B1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445A2-3A0F-239B-6B45-41B9252C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597EF-FC64-1319-0D53-8C2F8A34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65A99-AFAE-82D9-B5D4-DF3ABBEF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7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B496-3B45-14F2-12DA-A1421754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A2190-A5F1-81EF-2176-0C211EEF4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16748-1697-0899-6F5F-00258EE6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D62C7-EA39-43D2-0713-EB68E71B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26657-F9D0-C649-1E52-9DAD69D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5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422DA0-FCE9-224D-4B5D-0E70FF757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1D68A-CB5B-B878-DCCA-15A27EEAD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D6AE9-AB86-7532-FFC8-16598F11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7EFBE-228A-29DD-E44C-794AE90D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133A7-91F7-C7BD-1A5F-29D3CC37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9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9F32-A516-776B-23A1-2F59E94C0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EE35D-7161-9795-694F-0339781DF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014AA-F552-0870-08AD-BB866495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AD11B-4F61-F664-AB99-1164F2067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70E08-2D48-42AB-BDA6-6B5DCA1E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4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399B4-0156-456D-6205-54E14E3C6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05CF9-8C41-BA27-EADC-CD7381C6B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59C72-2871-18D9-F834-7B012F3B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4A1E3-DA1B-8AF6-8850-C754CDBBB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06DD5-09DF-673B-F88C-277A15D8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8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0C43-51A3-E57D-87E5-CE2C9887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47324-9863-5BA6-C809-C4F06EACA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A2441-0839-8A6F-1C0A-B06849F9F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B0D13-C36C-4D26-1F71-2CB70416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9E389-BCD4-F81B-4508-2D921ADC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5FD45-3E57-88B0-CAD0-7F60B6C6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4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6545-450C-6E14-2DAB-8E9DB99A5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140F2-A8C0-E727-63DC-6089B0367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8DA72-1F52-CCC5-7735-0508DCD5A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0CAF1-AE34-EF06-F54A-FECD8E9EA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32561-A335-7881-668F-85F6E6817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3C621C-6BCC-CAC5-9C9C-EBB548EC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50D424-1FD7-D368-46FD-0A42E2C3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6A2DAC-19C5-2F34-C293-AA068092E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6AB8-4226-66CF-419B-BD96ED85D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D1B6A-25FD-9EDF-4EFA-183CB09C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5DAC0-9439-A978-7B99-17FFFF0D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9FB31-3E1C-C8A1-2367-68C18B76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3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3A020-9CAE-14FF-3A5D-B33ABF48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D298BD-0E9C-BABA-EEAD-A46EF1449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4C2A5-2C85-4F0A-E735-111947FC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8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8649E-175A-F719-2753-7B21153F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8623-8F1A-FE0A-B42D-3A12A139B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57547-FFF6-69AA-7162-F52018F39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2EB33-C4A1-3A11-F400-317C7B4D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DD56A-DF68-6A73-DBFD-D2415738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270A4-E439-13B6-B7A1-39F0828B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1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E5B1-1A21-902A-02A7-8B31B1BB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58216-CB68-0621-39EF-BCB879D00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CC78A-456F-8C4F-F360-9F89920E3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0042-7314-51FF-0BC9-57356C7F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FB7ED-4AEE-644D-0F88-88482015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093AB-EE49-3AE9-198A-6E42EE49F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0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6C6C0-1922-039A-1361-DE89C3F63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47566-B9B0-51D3-986C-273423430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BE623-B289-EC41-9A0B-4BD46543E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1B0FF2-EBBF-4E07-B78F-D99DEC27DF0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415F9-9EDC-F2EE-BDFA-318504C9B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232ED-43B5-B530-1981-29ABBE85E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A1E82-D5EB-4C7E-8108-B1386E928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6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hart" Target="../charts/chart1.xml"/><Relationship Id="rId7" Type="http://schemas.openxmlformats.org/officeDocument/2006/relationships/hyperlink" Target="https://thevab.com/sign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www.marketingsherpa.com/article/chart/channels-customers-trust-most-when-purchasing" TargetMode="External"/><Relationship Id="rId4" Type="http://schemas.openxmlformats.org/officeDocument/2006/relationships/hyperlink" Target="https://hbr.org/2022/04/why-marketers-are-returning-to-traditional-advertis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C6AD28-0818-1470-F315-21FB9B146119}"/>
              </a:ext>
            </a:extLst>
          </p:cNvPr>
          <p:cNvSpPr>
            <a:spLocks/>
          </p:cNvSpPr>
          <p:nvPr/>
        </p:nvSpPr>
        <p:spPr>
          <a:xfrm>
            <a:off x="-23178" y="1696163"/>
            <a:ext cx="12215178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2AE8981-4C29-BAF3-CFF7-C5D5A1EBEC3A}"/>
              </a:ext>
            </a:extLst>
          </p:cNvPr>
          <p:cNvGraphicFramePr/>
          <p:nvPr/>
        </p:nvGraphicFramePr>
        <p:xfrm>
          <a:off x="819513" y="1696163"/>
          <a:ext cx="10552974" cy="4639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1B556938-9C90-E3AF-A8D9-9C09EC30DF8D}"/>
              </a:ext>
            </a:extLst>
          </p:cNvPr>
          <p:cNvSpPr txBox="1">
            <a:spLocks/>
          </p:cNvSpPr>
          <p:nvPr/>
        </p:nvSpPr>
        <p:spPr>
          <a:xfrm>
            <a:off x="464820" y="6315133"/>
            <a:ext cx="11569087" cy="199837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  <a:hlinkClick r:id="rId4"/>
              </a:rPr>
              <a:t>Harvard Business Review, 'Why Marketers Are Returning to Traditional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April 29, 2022. Survey conducted with 1,200 U.S. consumers by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  <a:hlinkClick r:id="rId5"/>
              </a:rPr>
              <a:t>MarketingSherpa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in October 2016.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8F2FFA-4A32-47F6-A802-6DDD82A1C2B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8053"/>
            <a:ext cx="11708793" cy="3501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1A5D5B0-D1CC-A8D6-4E63-39B259F60524}"/>
              </a:ext>
            </a:extLst>
          </p:cNvPr>
          <p:cNvSpPr/>
          <p:nvPr/>
        </p:nvSpPr>
        <p:spPr>
          <a:xfrm>
            <a:off x="483207" y="658596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8A1184-54E7-304D-3627-A993E67AD3BF}"/>
              </a:ext>
            </a:extLst>
          </p:cNvPr>
          <p:cNvSpPr/>
          <p:nvPr/>
        </p:nvSpPr>
        <p:spPr>
          <a:xfrm>
            <a:off x="139819" y="388349"/>
            <a:ext cx="102310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Consumers rank TV as one of the top, most trusted, ad formats for making purchase decisions, well above other digital media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D6A2CD-8637-FA1B-F087-7133CAE6FCE3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media trust insights</a:t>
            </a:r>
          </a:p>
        </p:txBody>
      </p:sp>
      <p:pic>
        <p:nvPicPr>
          <p:cNvPr id="10" name="Picture 2">
            <a:hlinkClick r:id="rId7"/>
            <a:extLst>
              <a:ext uri="{FF2B5EF4-FFF2-40B4-BE49-F238E27FC236}">
                <a16:creationId xmlns:a16="http://schemas.microsoft.com/office/drawing/2014/main" id="{76AB9C52-B189-B283-FEAE-2552318B59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09DC890-D9C2-9069-29A6-661218ADF39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A8DBF8-3C3A-7410-8DC7-DEB5C92134B1}"/>
              </a:ext>
            </a:extLst>
          </p:cNvPr>
          <p:cNvSpPr/>
          <p:nvPr/>
        </p:nvSpPr>
        <p:spPr>
          <a:xfrm>
            <a:off x="-1" y="0"/>
            <a:ext cx="3200401" cy="31735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Trust in Purchasing by Advertising</a:t>
            </a: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Channel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2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2024-07-15T19:59:41Z</dcterms:created>
  <dcterms:modified xsi:type="dcterms:W3CDTF">2024-07-15T19:59:52Z</dcterms:modified>
</cp:coreProperties>
</file>