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38FBB-4F73-496F-A769-1138D48D6CE9}" v="1" dt="2024-08-08T18:25:49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3738FBB-4F73-496F-A769-1138D48D6CE9}"/>
    <pc:docChg chg="addSld modSld">
      <pc:chgData name="Dylan Breger" userId="9b3da09f-10fe-42ec-9aa5-9fa2a3e9cc20" providerId="ADAL" clId="{A3738FBB-4F73-496F-A769-1138D48D6CE9}" dt="2024-08-08T18:25:49.565" v="0"/>
      <pc:docMkLst>
        <pc:docMk/>
      </pc:docMkLst>
      <pc:sldChg chg="add">
        <pc:chgData name="Dylan Breger" userId="9b3da09f-10fe-42ec-9aa5-9fa2a3e9cc20" providerId="ADAL" clId="{A3738FBB-4F73-496F-A769-1138D48D6CE9}" dt="2024-08-08T18:25:49.565" v="0"/>
        <pc:sldMkLst>
          <pc:docMk/>
          <pc:sldMk cId="2168166051" sldId="21473764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AF976-71C6-42E9-B93B-DACAF41B48D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607C1-FB64-42E6-A82A-1774EA687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4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D8AA-82E9-E5DD-3277-3587CCA6B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8CE64-46DF-E4D8-71E7-30E1E3077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CF6EF-9191-47AD-9C85-E8373445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04A61-6FB7-13F0-C145-20133750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3EE0B-C2A5-09EB-9300-BDE882A0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5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B7003-A4B2-9C08-326C-B2A8DA73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43C2D-4233-6944-6CFE-10B732DD0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9507-98BD-D794-FEE6-3D616EC6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B121A-FC2F-9FEA-FD28-61BBBEFB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6D700-9BDE-AA52-3ABA-066365ABB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7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560C9E-B526-A490-9A2F-C907E3681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13177-4AC0-072B-FB35-217C4A75A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C1F91-8885-C891-2C2E-C27159C0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21EBF-4380-28B6-CDA4-5497EF810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12D47-4CAA-012F-9607-8E1FAD00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7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A2A70-B045-6D0B-228E-CB669F7D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3F6F7-3EC9-A5B8-A619-22861B8E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87240-CC77-47DB-12E4-E0C321F1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5638E-AE9B-6CCD-F6E7-FE8AFAC2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755E9-48FA-7012-D2A8-E0A5F06EB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0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C064A-AD21-03D9-E4E3-49BEC21E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82E82-E55C-5587-EE32-117BCDA4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BFADC-B5D8-B495-1173-CF6F97A2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DB6D-E5AB-9BD9-6CDB-960BF575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4CB5B-D5FF-607A-0166-13AFD117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693BC-3A97-6ACE-CA56-5A46D5E7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716FE-4CCF-73BD-3F15-1897D2951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41531-DCB5-F4EE-7D85-3C716FB8D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4B3D-E48E-38AE-9B76-88E5D6B9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11938-7B95-F73A-7BC4-222260600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ACEB0-AC6D-46FE-E729-7B91968B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3AF5-18E1-1987-EFA3-4EA510222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9C4E9-E26A-3EDA-0BED-FCBD56D5B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F66A7-384C-7F67-D79C-C4261DAA7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D1894D-9477-7939-B994-E9EB90B81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54DBBC-6C60-D6E7-4BE6-70262C162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7D0C01-8382-32A1-2EFF-ABAC3E5E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F7138-713E-69D5-0167-53A073B00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68187-152A-0793-A742-968F0916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3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72F4A-EF55-611C-54AB-7AF71B891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33808B-22F0-56E2-418B-569C1A56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25332-596D-33FD-8094-1E8FE414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51AB7-B306-D3DB-7216-AF8CB78F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0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3EF33-7F20-4459-2C3C-28F87FAC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27852B-3501-BDDE-5E93-EAE1756A4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B82D1-81C7-8D0A-4995-AD6A8671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9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2C102-C68B-5703-AD04-172E6A94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6DC31-A572-E3C7-24AB-ECA6ED82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01220-AAFB-C14C-5277-25C7ED3B5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4BAE2-26B7-BACA-FD8A-FDE63B74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0AECF-7123-46D6-6667-29DAE5DE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17E2E-E170-FE01-3150-6FCE5893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0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BDD92-6A7B-4FF7-666E-813069689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277355-B251-A911-68D3-D2DD7F4CA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4C6BC-DB33-7A3B-BD8F-0AE638467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1C608-844D-146A-0D11-DC3406D9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30731-3597-69BF-64A0-EB84B7192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77693-4892-95DA-3BE2-8EC22537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8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F60299-137F-AECC-0B86-354F609B2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44888-EEA3-2798-316D-0080B9E4B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6431B-037A-EB78-C4C5-9BD4E120B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A34B80-085C-43DD-9E5A-923D69C3863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01B4A-8D85-A57D-D14D-0D0ED8FA3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BC809-C358-7E3D-3C9F-49654781B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9BEB2-A7B8-4147-88ED-5ABD7DD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2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vab.com/insight/data-privacy-serie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E36E6B-1568-DFB9-29E5-FC989D36EBC0}"/>
              </a:ext>
            </a:extLst>
          </p:cNvPr>
          <p:cNvSpPr/>
          <p:nvPr/>
        </p:nvSpPr>
        <p:spPr>
          <a:xfrm>
            <a:off x="5133" y="1689560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D8A1B-0DA7-2044-A7C2-B52AD737AB73}"/>
              </a:ext>
            </a:extLst>
          </p:cNvPr>
          <p:cNvSpPr/>
          <p:nvPr/>
        </p:nvSpPr>
        <p:spPr>
          <a:xfrm>
            <a:off x="28824" y="348712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>
                <a:solidFill>
                  <a:srgbClr val="1B1464"/>
                </a:solidFill>
                <a:latin typeface="Helvetica"/>
                <a:cs typeface="Helvetica"/>
              </a:rPr>
              <a:t>The data privacy landscape across the U.S. varies, with a number of new legislative acts being implemented by states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41BBA-D16C-84B7-4DB4-4E12AFB77B3B}"/>
              </a:ext>
            </a:extLst>
          </p:cNvPr>
          <p:cNvSpPr txBox="1"/>
          <p:nvPr/>
        </p:nvSpPr>
        <p:spPr>
          <a:xfrm>
            <a:off x="390617" y="6333489"/>
            <a:ext cx="115389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IAPP, ‘US State Privacy Legislation Tracker 2024,’ </a:t>
            </a: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as of 7/8/24</a:t>
            </a:r>
            <a:r>
              <a:rPr kumimoji="0" lang="en-US" sz="800" b="1" i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1107-1D60-6DEB-245F-6169153DE1BE}"/>
              </a:ext>
            </a:extLst>
          </p:cNvPr>
          <p:cNvSpPr/>
          <p:nvPr/>
        </p:nvSpPr>
        <p:spPr>
          <a:xfrm>
            <a:off x="-2" y="-1"/>
            <a:ext cx="2071994" cy="28921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Data Privacy Map by State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25D83-81B4-D545-589E-EABD6C0B3B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7BC73F-6167-C486-AC36-7A83EB47F894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03BC7-9A70-2F29-F980-088C4520F97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privacy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586B31C3-04FE-A350-47CF-8495604F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EEEF8F5-E5E0-87C3-A26F-D8184046782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26C1D0-2C17-D626-AF00-0C3095408713}"/>
              </a:ext>
            </a:extLst>
          </p:cNvPr>
          <p:cNvSpPr txBox="1"/>
          <p:nvPr/>
        </p:nvSpPr>
        <p:spPr>
          <a:xfrm>
            <a:off x="-5297" y="1673314"/>
            <a:ext cx="12197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U.S. State Privacy Legislation Tracker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F23441-95F1-6368-EF02-0D957B78EBFD}"/>
              </a:ext>
            </a:extLst>
          </p:cNvPr>
          <p:cNvSpPr/>
          <p:nvPr/>
        </p:nvSpPr>
        <p:spPr>
          <a:xfrm>
            <a:off x="88966" y="1835252"/>
            <a:ext cx="2487242" cy="2746860"/>
          </a:xfrm>
          <a:prstGeom prst="roundRect">
            <a:avLst>
              <a:gd name="adj" fmla="val 8866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183EE6-9386-F331-6ECF-08E6416B67F4}"/>
              </a:ext>
            </a:extLst>
          </p:cNvPr>
          <p:cNvSpPr/>
          <p:nvPr/>
        </p:nvSpPr>
        <p:spPr>
          <a:xfrm>
            <a:off x="163271" y="2236044"/>
            <a:ext cx="246603" cy="214645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89CDD0-0567-DB17-EE53-8878A4E28810}"/>
              </a:ext>
            </a:extLst>
          </p:cNvPr>
          <p:cNvSpPr txBox="1"/>
          <p:nvPr/>
        </p:nvSpPr>
        <p:spPr>
          <a:xfrm>
            <a:off x="377611" y="2192379"/>
            <a:ext cx="24556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=Law Passed &amp; Signed</a:t>
            </a:r>
          </a:p>
          <a:p>
            <a:r>
              <a:rPr lang="en-US" sz="12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  <a:r>
              <a:rPr lang="en-US" sz="1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(19 states)</a:t>
            </a:r>
            <a:endParaRPr lang="en-US" sz="1200">
              <a:solidFill>
                <a:srgbClr val="1B146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80F9DD-E8F7-2122-F73F-B72400024780}"/>
              </a:ext>
            </a:extLst>
          </p:cNvPr>
          <p:cNvSpPr/>
          <p:nvPr/>
        </p:nvSpPr>
        <p:spPr>
          <a:xfrm>
            <a:off x="163271" y="2785277"/>
            <a:ext cx="246603" cy="214645"/>
          </a:xfrm>
          <a:prstGeom prst="rect">
            <a:avLst/>
          </a:prstGeom>
          <a:solidFill>
            <a:srgbClr val="4EBEA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FB8A27-B70F-BA05-88F4-1650D045803B}"/>
              </a:ext>
            </a:extLst>
          </p:cNvPr>
          <p:cNvSpPr txBox="1"/>
          <p:nvPr/>
        </p:nvSpPr>
        <p:spPr>
          <a:xfrm>
            <a:off x="377611" y="2741612"/>
            <a:ext cx="219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=Active Bill In Committee</a:t>
            </a:r>
          </a:p>
          <a:p>
            <a:r>
              <a:rPr lang="en-US" sz="1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(6 states)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567BAF-D080-87AF-E8FD-F9EE80C5AACD}"/>
              </a:ext>
            </a:extLst>
          </p:cNvPr>
          <p:cNvSpPr/>
          <p:nvPr/>
        </p:nvSpPr>
        <p:spPr>
          <a:xfrm>
            <a:off x="152133" y="3306441"/>
            <a:ext cx="246603" cy="214645"/>
          </a:xfrm>
          <a:prstGeom prst="rect">
            <a:avLst/>
          </a:prstGeom>
          <a:solidFill>
            <a:srgbClr val="ACBD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D94774-F1B6-EA8B-2407-DCCDA6964A78}"/>
              </a:ext>
            </a:extLst>
          </p:cNvPr>
          <p:cNvSpPr txBox="1"/>
          <p:nvPr/>
        </p:nvSpPr>
        <p:spPr>
          <a:xfrm>
            <a:off x="366473" y="3262776"/>
            <a:ext cx="2455662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=Inactive Bill</a:t>
            </a:r>
          </a:p>
          <a:p>
            <a:r>
              <a:rPr lang="en-US" sz="1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(9 states)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E5232D-5E9E-F7B6-4288-C7620B978B4B}"/>
              </a:ext>
            </a:extLst>
          </p:cNvPr>
          <p:cNvSpPr txBox="1"/>
          <p:nvPr/>
        </p:nvSpPr>
        <p:spPr>
          <a:xfrm>
            <a:off x="88964" y="1848984"/>
            <a:ext cx="238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Legend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89FA61-C09A-B42B-B242-C2BAF67DBADA}"/>
              </a:ext>
            </a:extLst>
          </p:cNvPr>
          <p:cNvSpPr/>
          <p:nvPr/>
        </p:nvSpPr>
        <p:spPr>
          <a:xfrm>
            <a:off x="152133" y="3822054"/>
            <a:ext cx="246603" cy="214645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1D3608-5084-6513-1932-75E244D8FC72}"/>
              </a:ext>
            </a:extLst>
          </p:cNvPr>
          <p:cNvSpPr txBox="1"/>
          <p:nvPr/>
        </p:nvSpPr>
        <p:spPr>
          <a:xfrm>
            <a:off x="366472" y="3771245"/>
            <a:ext cx="2133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=No Comprehensive Bill   </a:t>
            </a:r>
            <a:r>
              <a:rPr lang="en-US" sz="14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..</a:t>
            </a:r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Introduced Yet</a:t>
            </a:r>
          </a:p>
          <a:p>
            <a:r>
              <a:rPr lang="en-US" sz="12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  <a:r>
              <a:rPr lang="en-US" sz="1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(16 states)</a:t>
            </a:r>
            <a:endParaRPr lang="en-US" sz="1200">
              <a:solidFill>
                <a:srgbClr val="1B146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extBox 3">
            <a:hlinkClick r:id="rId6"/>
            <a:extLst>
              <a:ext uri="{FF2B5EF4-FFF2-40B4-BE49-F238E27FC236}">
                <a16:creationId xmlns:a16="http://schemas.microsoft.com/office/drawing/2014/main" id="{65B92694-25DC-E1CF-E854-60DB090CAA72}"/>
              </a:ext>
            </a:extLst>
          </p:cNvPr>
          <p:cNvSpPr txBox="1">
            <a:spLocks/>
          </p:cNvSpPr>
          <p:nvPr/>
        </p:nvSpPr>
        <p:spPr>
          <a:xfrm>
            <a:off x="-3" y="606960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Understanding the Momentum of Data Privacy Legislation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3EB1034-98FA-7693-7DCC-4A198FEBA4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64853" y="1985260"/>
            <a:ext cx="6671117" cy="407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66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021FEA-C49B-4C19-A0D7-B2DB02EE52A9}"/>
</file>

<file path=customXml/itemProps2.xml><?xml version="1.0" encoding="utf-8"?>
<ds:datastoreItem xmlns:ds="http://schemas.openxmlformats.org/officeDocument/2006/customXml" ds:itemID="{AFCB9FC5-EA98-4D9F-B284-A12BC43A0EB9}"/>
</file>

<file path=customXml/itemProps3.xml><?xml version="1.0" encoding="utf-8"?>
<ds:datastoreItem xmlns:ds="http://schemas.openxmlformats.org/officeDocument/2006/customXml" ds:itemID="{002E6821-AC5F-416D-9D03-F88520880D7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2024-08-08T18:25:38Z</dcterms:created>
  <dcterms:modified xsi:type="dcterms:W3CDTF">2024-08-08T18:25:59Z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