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737644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B03294-E5A9-4BEB-9837-60DDD141F1D5}" v="1" dt="2024-08-08T18:26:01.9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E0B03294-E5A9-4BEB-9837-60DDD141F1D5}"/>
    <pc:docChg chg="addSld modSld">
      <pc:chgData name="Dylan Breger" userId="9b3da09f-10fe-42ec-9aa5-9fa2a3e9cc20" providerId="ADAL" clId="{E0B03294-E5A9-4BEB-9837-60DDD141F1D5}" dt="2024-08-08T18:26:01.916" v="0"/>
      <pc:docMkLst>
        <pc:docMk/>
      </pc:docMkLst>
      <pc:sldChg chg="add">
        <pc:chgData name="Dylan Breger" userId="9b3da09f-10fe-42ec-9aa5-9fa2a3e9cc20" providerId="ADAL" clId="{E0B03294-E5A9-4BEB-9837-60DDD141F1D5}" dt="2024-08-08T18:26:01.916" v="0"/>
        <pc:sldMkLst>
          <pc:docMk/>
          <pc:sldMk cId="1625332613" sldId="2147376441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057855133047233"/>
          <c:y val="3.7841579851196183E-2"/>
          <c:w val="0.64053105005416788"/>
          <c:h val="0.9499618188974757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1B146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D3C8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77E-4424-8C47-70BD664DC6F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rgbClr val="1B1464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Connected TV (CTV)</c:v>
                </c:pt>
                <c:pt idx="1">
                  <c:v>Creator/influencer marketing</c:v>
                </c:pt>
                <c:pt idx="2">
                  <c:v>Paid search</c:v>
                </c:pt>
                <c:pt idx="3">
                  <c:v>Social media</c:v>
                </c:pt>
                <c:pt idx="4">
                  <c:v>Retail media</c:v>
                </c:pt>
                <c:pt idx="5">
                  <c:v>Digital video</c:v>
                </c:pt>
                <c:pt idx="6">
                  <c:v>Digital audio</c:v>
                </c:pt>
                <c:pt idx="7">
                  <c:v>Digital out-of-home</c:v>
                </c:pt>
                <c:pt idx="8">
                  <c:v>Podcasts</c:v>
                </c:pt>
                <c:pt idx="9">
                  <c:v>Digital display</c:v>
                </c:pt>
                <c:pt idx="10">
                  <c:v>Gaming</c:v>
                </c:pt>
              </c:strCache>
            </c:strRef>
          </c:cat>
          <c:val>
            <c:numRef>
              <c:f>Sheet1!$B$2:$B$12</c:f>
              <c:numCache>
                <c:formatCode>0%</c:formatCode>
                <c:ptCount val="11"/>
                <c:pt idx="0">
                  <c:v>0.54</c:v>
                </c:pt>
                <c:pt idx="1">
                  <c:v>0.52</c:v>
                </c:pt>
                <c:pt idx="2">
                  <c:v>0.51</c:v>
                </c:pt>
                <c:pt idx="3">
                  <c:v>0.5</c:v>
                </c:pt>
                <c:pt idx="4">
                  <c:v>0.47</c:v>
                </c:pt>
                <c:pt idx="5">
                  <c:v>0.4</c:v>
                </c:pt>
                <c:pt idx="6">
                  <c:v>0.38</c:v>
                </c:pt>
                <c:pt idx="7">
                  <c:v>0.36</c:v>
                </c:pt>
                <c:pt idx="8">
                  <c:v>0.35</c:v>
                </c:pt>
                <c:pt idx="9">
                  <c:v>0.32</c:v>
                </c:pt>
                <c:pt idx="10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7E-4424-8C47-70BD664DC6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611940943"/>
        <c:axId val="1611951503"/>
      </c:barChart>
      <c:catAx>
        <c:axId val="161194094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B1464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  <c:crossAx val="1611951503"/>
        <c:crosses val="autoZero"/>
        <c:auto val="1"/>
        <c:lblAlgn val="ctr"/>
        <c:lblOffset val="100"/>
        <c:noMultiLvlLbl val="0"/>
      </c:catAx>
      <c:valAx>
        <c:axId val="1611951503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6119409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5C53BE-4821-4514-8EB9-31918B9B3B3B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87E65-B02D-4497-8AE3-8B86A4271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4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E2921A-6E17-424B-BAAE-A14B823643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1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98F42-972A-06A5-B5DB-19A6E49F6C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716102-EE15-D643-050E-230B1F1918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969DA-0690-5C9C-1BF5-C4E854C69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23915-2F8E-48CC-BF90-3D99C70CE3F3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33672-3B52-FD4B-467F-7F509E03B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A1F3EE-D5C2-3A41-D306-CC5BD0E06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8D79F-63D6-4588-9286-2B849C5D6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68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9AAD2-F517-E5FC-4508-B0B106A91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7733D1-D329-9D15-9A8E-CB6F0C11B2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984E43-3984-59EE-F1E0-73FCADB5C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23915-2F8E-48CC-BF90-3D99C70CE3F3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A7089-4768-5B54-1C1F-A4A62AAB0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718DCF-A6A5-D41B-0169-DF8818B08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8D79F-63D6-4588-9286-2B849C5D6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865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1F7808-40B7-84F0-642E-E69B40FE0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8CF0B2-0BCF-59CA-AC1B-2970A6D015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6354A2-9126-88AA-7F23-53E56E296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23915-2F8E-48CC-BF90-3D99C70CE3F3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93E5A-C8A8-49E0-5794-388FEFA6A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1A49F-9A82-2872-32BF-BFA34C81E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8D79F-63D6-4588-9286-2B849C5D6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364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2AE9-C26E-F64D-F218-391A27B3A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DCD3A-97D3-CBCE-594A-6AF32C719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F3AE2C-FD54-F4FA-33D3-CC75C78DE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23915-2F8E-48CC-BF90-3D99C70CE3F3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8E91D-4BC7-AEC7-8772-B129BEE7C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674DC-CE2C-3666-D7FD-1A6EA099B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8D79F-63D6-4588-9286-2B849C5D6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24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100B4-7735-E220-22BB-128597613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1E12C5-338E-97C3-A6EA-BC53BFE2C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B14F4-3D79-2726-A0A2-56CA24231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23915-2F8E-48CC-BF90-3D99C70CE3F3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F16E09-9218-6A3F-E138-308AFC4A3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B7BA6-129D-1682-22E8-64F6CF91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8D79F-63D6-4588-9286-2B849C5D6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671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F9D5D-F182-B1C2-B584-E2667927C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5CCBB-0BF5-6A7D-B035-7CB6F42157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5CD0FB-C78B-8E48-86DC-8F1F11F1F5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96E26-4C9C-1ABC-13ED-3CBDE9E7F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23915-2F8E-48CC-BF90-3D99C70CE3F3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87905D-1CD0-3E15-0BFE-17A158A2D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C89A50-FE7B-CA59-54CE-F05169A88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8D79F-63D6-4588-9286-2B849C5D6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214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4ECED-1A94-F994-0917-144EF811E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B7E6E6-920B-D83D-F167-79B7FF896C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44AF9D-C2B7-AD1B-62F5-8CA33B238B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000AD0-D822-F7B7-4776-1C2FF0385E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39512B-D31D-16E6-16B2-C493C8FC17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C021AC-C092-D071-BCBC-9B449F062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23915-2F8E-48CC-BF90-3D99C70CE3F3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D818B9-187F-194D-C1D8-A5CCE9178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804601-813C-CADA-34EA-5DD914386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8D79F-63D6-4588-9286-2B849C5D6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305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E6A8E-BDFD-CFC8-CFB0-3C46F52C2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EC26E4-5403-E416-5521-B535AB78D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23915-2F8E-48CC-BF90-3D99C70CE3F3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64BBC3-DACB-DF6F-8931-3D90C7607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7EB381-2E90-A5EC-FB3C-2552951BC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8D79F-63D6-4588-9286-2B849C5D6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4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A62D9D-A6B0-189C-99DB-FABB27EAF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23915-2F8E-48CC-BF90-3D99C70CE3F3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0EF53B-0046-F3C9-E16F-C2A50A477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094888-BE77-4B1D-5862-ECAA897B3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8D79F-63D6-4588-9286-2B849C5D6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12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06BA1-BE61-0748-ADE0-D562FC18F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0A3F7-A6BC-2AE5-50B5-48F68E5D8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72F596-77BA-4643-BAC7-04DC959BEB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3B97AB-91EC-295A-0C3C-97636E816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23915-2F8E-48CC-BF90-3D99C70CE3F3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50C859-55E3-16D0-4F0F-575AB2A39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D88F54-F8E3-9115-6B05-A123514FF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8D79F-63D6-4588-9286-2B849C5D6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9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EF5D4-264C-E2CE-29F5-8A9F05F20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C737E5-D4B2-3957-0EB2-F127E0BBCC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C1BD12-2522-55CC-1DB9-C82F988133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5F732E-D8F3-5DAE-D98A-37AAC6953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23915-2F8E-48CC-BF90-3D99C70CE3F3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BA8CD9-E1DE-CCB1-7453-180802DAA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8FBE9B-A870-84F2-C081-3FB228953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8D79F-63D6-4588-9286-2B849C5D6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704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82E2EE-E936-906E-7670-1F5E8D1F5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BF1FB8-0EFD-6010-68B2-D57284A495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9CF82-F955-7A6A-6093-9900C57918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923915-2F8E-48CC-BF90-3D99C70CE3F3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0C386-4AB2-6AA3-6E63-75289CAAC5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8CF1AD-F1A6-03FC-FC11-E72BE4855A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68D79F-63D6-4588-9286-2B849C5D6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218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thevab.com/insight/data-privacy-serie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2.png"/><Relationship Id="rId4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3E36E6B-1568-DFB9-29E5-FC989D36EBC0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ED8A1B-0DA7-2044-A7C2-B52AD737AB73}"/>
              </a:ext>
            </a:extLst>
          </p:cNvPr>
          <p:cNvSpPr/>
          <p:nvPr/>
        </p:nvSpPr>
        <p:spPr>
          <a:xfrm>
            <a:off x="28824" y="348712"/>
            <a:ext cx="1023912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Marketers are shifting media dollars into CTV more than any other platform as privacy legislation and signal loss increases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641BBA-D16C-84B7-4DB4-4E12AFB77B3B}"/>
              </a:ext>
            </a:extLst>
          </p:cNvPr>
          <p:cNvSpPr txBox="1"/>
          <p:nvPr/>
        </p:nvSpPr>
        <p:spPr>
          <a:xfrm>
            <a:off x="477365" y="6340832"/>
            <a:ext cx="11452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eMarketer, ‘Make Sense of TV Ad Measurement in 2024: What You Need to Know,’ February 2024.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1B1107-1D60-6DEB-245F-6169153DE1BE}"/>
              </a:ext>
            </a:extLst>
          </p:cNvPr>
          <p:cNvSpPr/>
          <p:nvPr/>
        </p:nvSpPr>
        <p:spPr>
          <a:xfrm>
            <a:off x="-2" y="-1"/>
            <a:ext cx="3093398" cy="302642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Ad Investment Shifts Due to Data Privacy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B25D83-81B4-D545-589E-EABD6C0B3B9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67BC73F-6167-C486-AC36-7A83EB47F894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303BC7-9A70-2F29-F980-088C4520F970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</a:t>
            </a:r>
            <a:r>
              <a:rPr lang="en-US" sz="1000" b="1">
                <a:solidFill>
                  <a:srgbClr val="ED3C8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data privacy 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insights</a:t>
            </a:r>
          </a:p>
        </p:txBody>
      </p:sp>
      <p:pic>
        <p:nvPicPr>
          <p:cNvPr id="11" name="Picture 2">
            <a:hlinkClick r:id="rId4"/>
            <a:extLst>
              <a:ext uri="{FF2B5EF4-FFF2-40B4-BE49-F238E27FC236}">
                <a16:creationId xmlns:a16="http://schemas.microsoft.com/office/drawing/2014/main" id="{586B31C3-04FE-A350-47CF-8495604F17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EEEF8F5-E5E0-87C3-A26F-D8184046782A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526C1D0-2C17-D626-AF00-0C3095408713}"/>
              </a:ext>
            </a:extLst>
          </p:cNvPr>
          <p:cNvSpPr txBox="1"/>
          <p:nvPr/>
        </p:nvSpPr>
        <p:spPr>
          <a:xfrm>
            <a:off x="-5297" y="1673314"/>
            <a:ext cx="121972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Calibri" panose="020F0502020204030204" pitchFamily="34" charset="0"/>
                <a:cs typeface="+mn-cs"/>
              </a:rPr>
              <a:t>% of US ad buyers who plan on increasing spending in 2024</a:t>
            </a:r>
            <a:b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Calibri" panose="020F0502020204030204" pitchFamily="34" charset="0"/>
                <a:cs typeface="+mn-cs"/>
              </a:rPr>
            </a:b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Calibri" panose="020F0502020204030204" pitchFamily="34" charset="0"/>
                <a:cs typeface="+mn-cs"/>
              </a:rPr>
              <a:t>due to legislation and signal loss, by channel</a:t>
            </a:r>
          </a:p>
        </p:txBody>
      </p:sp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AC07FEFF-3661-F4B3-340C-67558BE63317}"/>
              </a:ext>
            </a:extLst>
          </p:cNvPr>
          <p:cNvGraphicFramePr/>
          <p:nvPr/>
        </p:nvGraphicFramePr>
        <p:xfrm>
          <a:off x="1372608" y="2300207"/>
          <a:ext cx="9446784" cy="3731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TextBox 4">
            <a:hlinkClick r:id="rId7"/>
            <a:extLst>
              <a:ext uri="{FF2B5EF4-FFF2-40B4-BE49-F238E27FC236}">
                <a16:creationId xmlns:a16="http://schemas.microsoft.com/office/drawing/2014/main" id="{54B866DB-1438-1D0D-133C-0B0A4F764377}"/>
              </a:ext>
            </a:extLst>
          </p:cNvPr>
          <p:cNvSpPr txBox="1">
            <a:spLocks/>
          </p:cNvSpPr>
          <p:nvPr/>
        </p:nvSpPr>
        <p:spPr>
          <a:xfrm>
            <a:off x="-3" y="6069600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download the full report,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‘</a:t>
            </a:r>
            <a:r>
              <a:rPr lang="en-US" sz="1200" b="1" i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Navigating Marketing in a Privacy Focused Landscape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’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to learn more</a:t>
            </a:r>
          </a:p>
        </p:txBody>
      </p:sp>
    </p:spTree>
    <p:extLst>
      <p:ext uri="{BB962C8B-B14F-4D97-AF65-F5344CB8AC3E}">
        <p14:creationId xmlns:p14="http://schemas.microsoft.com/office/powerpoint/2010/main" val="1625332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AFAF283-6E1B-4301-8BB2-A298BD83758A}"/>
</file>

<file path=customXml/itemProps2.xml><?xml version="1.0" encoding="utf-8"?>
<ds:datastoreItem xmlns:ds="http://schemas.openxmlformats.org/officeDocument/2006/customXml" ds:itemID="{552001E6-A141-49CC-A0D1-DF1A4F6A5ED4}"/>
</file>

<file path=customXml/itemProps3.xml><?xml version="1.0" encoding="utf-8"?>
<ds:datastoreItem xmlns:ds="http://schemas.openxmlformats.org/officeDocument/2006/customXml" ds:itemID="{A35F2117-7374-4B5A-9B57-E88240177CE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Office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2024-08-08T18:25:59Z</dcterms:created>
  <dcterms:modified xsi:type="dcterms:W3CDTF">2024-08-08T18:26:08Z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