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61" y="6461759"/>
            <a:ext cx="12191365" cy="396240"/>
          </a:xfrm>
          <a:custGeom>
            <a:avLst/>
            <a:gdLst/>
            <a:ahLst/>
            <a:cxnLst/>
            <a:rect l="l" t="t" r="r" b="b"/>
            <a:pathLst>
              <a:path w="12191365" h="396240">
                <a:moveTo>
                  <a:pt x="0" y="396239"/>
                </a:moveTo>
                <a:lnTo>
                  <a:pt x="12191238" y="396239"/>
                </a:lnTo>
                <a:lnTo>
                  <a:pt x="12191238" y="0"/>
                </a:lnTo>
                <a:lnTo>
                  <a:pt x="0" y="0"/>
                </a:lnTo>
                <a:lnTo>
                  <a:pt x="0" y="396239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761" y="1686305"/>
            <a:ext cx="12191365" cy="4499610"/>
          </a:xfrm>
          <a:custGeom>
            <a:avLst/>
            <a:gdLst/>
            <a:ahLst/>
            <a:cxnLst/>
            <a:rect l="l" t="t" r="r" b="b"/>
            <a:pathLst>
              <a:path w="12191365" h="4499610">
                <a:moveTo>
                  <a:pt x="0" y="4499610"/>
                </a:moveTo>
                <a:lnTo>
                  <a:pt x="12191238" y="4499610"/>
                </a:lnTo>
                <a:lnTo>
                  <a:pt x="12191238" y="0"/>
                </a:lnTo>
                <a:lnTo>
                  <a:pt x="0" y="0"/>
                </a:lnTo>
                <a:lnTo>
                  <a:pt x="0" y="4499610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83108" y="6507479"/>
            <a:ext cx="11708774" cy="350519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0" y="6185915"/>
            <a:ext cx="12192000" cy="276225"/>
          </a:xfrm>
          <a:custGeom>
            <a:avLst/>
            <a:gdLst/>
            <a:ahLst/>
            <a:cxnLst/>
            <a:rect l="l" t="t" r="r" b="b"/>
            <a:pathLst>
              <a:path w="12192000" h="276225">
                <a:moveTo>
                  <a:pt x="12192000" y="0"/>
                </a:moveTo>
                <a:lnTo>
                  <a:pt x="0" y="0"/>
                </a:lnTo>
                <a:lnTo>
                  <a:pt x="0" y="275844"/>
                </a:lnTo>
                <a:lnTo>
                  <a:pt x="12192000" y="275844"/>
                </a:lnTo>
                <a:lnTo>
                  <a:pt x="12192000" y="0"/>
                </a:lnTo>
                <a:close/>
              </a:path>
            </a:pathLst>
          </a:custGeom>
          <a:solidFill>
            <a:srgbClr val="EC3B8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0" y="6185915"/>
            <a:ext cx="12192000" cy="276225"/>
          </a:xfrm>
          <a:custGeom>
            <a:avLst/>
            <a:gdLst/>
            <a:ahLst/>
            <a:cxnLst/>
            <a:rect l="l" t="t" r="r" b="b"/>
            <a:pathLst>
              <a:path w="12192000" h="276225">
                <a:moveTo>
                  <a:pt x="0" y="0"/>
                </a:moveTo>
                <a:lnTo>
                  <a:pt x="12192000" y="0"/>
                </a:lnTo>
              </a:path>
              <a:path w="12192000" h="276225">
                <a:moveTo>
                  <a:pt x="12192000" y="275844"/>
                </a:moveTo>
                <a:lnTo>
                  <a:pt x="0" y="275844"/>
                </a:lnTo>
                <a:lnTo>
                  <a:pt x="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thevab.com/signin?utm_source=website&amp;utm_medium=resource-center&amp;utm_campaign=grab-n-gos" TargetMode="External"/><Relationship Id="rId3" Type="http://schemas.openxmlformats.org/officeDocument/2006/relationships/image" Target="../media/image2.png"/><Relationship Id="rId4" Type="http://schemas.openxmlformats.org/officeDocument/2006/relationships/hyperlink" Target="https://thevab.com/insight/what-is-digital-ad-fraud?utm_source=website&amp;utm_medium=resource-center&amp;utm_campaign=grab-n-gos" TargetMode="External"/><Relationship Id="rId5" Type="http://schemas.openxmlformats.org/officeDocument/2006/relationships/image" Target="../media/image3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39068" y="482788"/>
            <a:ext cx="9560560" cy="8185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estimated</a:t>
            </a:r>
            <a:r>
              <a:rPr dirty="0" sz="2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global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cost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2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digital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ad</a:t>
            </a:r>
            <a:r>
              <a:rPr dirty="0" sz="2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fraud</a:t>
            </a:r>
            <a:r>
              <a:rPr dirty="0" sz="2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is</a:t>
            </a:r>
            <a:r>
              <a:rPr dirty="0" sz="2600" spc="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$84</a:t>
            </a:r>
            <a:r>
              <a:rPr dirty="0" sz="2600" spc="-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billion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which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is</a:t>
            </a:r>
            <a:r>
              <a:rPr dirty="0" sz="2600" spc="1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projected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to more</a:t>
            </a:r>
            <a:r>
              <a:rPr dirty="0" sz="2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than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double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over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2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next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5</a:t>
            </a:r>
            <a:r>
              <a:rPr dirty="0" sz="2600" spc="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years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0377837" y="54504"/>
            <a:ext cx="17062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209" marR="5080" indent="-17145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Scan</a:t>
            </a:r>
            <a:r>
              <a:rPr dirty="0" sz="12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or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click</a:t>
            </a:r>
            <a:r>
              <a:rPr dirty="0" sz="12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to</a:t>
            </a:r>
            <a:r>
              <a:rPr dirty="0" sz="1200" spc="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access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more</a:t>
            </a:r>
            <a:r>
              <a:rPr dirty="0" sz="12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ad</a:t>
            </a:r>
            <a:r>
              <a:rPr dirty="0" sz="1200" spc="-1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fraud</a:t>
            </a:r>
            <a:r>
              <a:rPr dirty="0" sz="1200" spc="-1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insights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10255186" y="-13525"/>
            <a:ext cx="1951989" cy="1700530"/>
            <a:chOff x="10255186" y="-13525"/>
            <a:chExt cx="1951989" cy="1700530"/>
          </a:xfrm>
        </p:grpSpPr>
        <p:pic>
          <p:nvPicPr>
            <p:cNvPr id="5" name="object 5" descr="">
              <a:hlinkClick r:id="rId2"/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690442" y="529189"/>
              <a:ext cx="1079826" cy="1080205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10269473" y="761"/>
              <a:ext cx="1923414" cy="1671955"/>
            </a:xfrm>
            <a:custGeom>
              <a:avLst/>
              <a:gdLst/>
              <a:ahLst/>
              <a:cxnLst/>
              <a:rect l="l" t="t" r="r" b="b"/>
              <a:pathLst>
                <a:path w="1923415" h="1671955">
                  <a:moveTo>
                    <a:pt x="0" y="0"/>
                  </a:moveTo>
                  <a:lnTo>
                    <a:pt x="1923287" y="0"/>
                  </a:lnTo>
                  <a:lnTo>
                    <a:pt x="1923287" y="1671827"/>
                  </a:lnTo>
                  <a:lnTo>
                    <a:pt x="0" y="1671827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550279" y="5969476"/>
            <a:ext cx="3355975" cy="132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Source: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Juniper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Research,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Quantifying</a:t>
            </a:r>
            <a:r>
              <a:rPr dirty="0" sz="700" spc="40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700" spc="-1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Cost</a:t>
            </a:r>
            <a:r>
              <a:rPr dirty="0" sz="700" spc="-20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700" spc="-10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Ad</a:t>
            </a:r>
            <a:r>
              <a:rPr dirty="0" sz="700" spc="10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Fraud: </a:t>
            </a:r>
            <a:r>
              <a:rPr dirty="0" sz="700" spc="-20" i="1">
                <a:solidFill>
                  <a:srgbClr val="1B1363"/>
                </a:solidFill>
                <a:latin typeface="Arial"/>
                <a:cs typeface="Arial"/>
              </a:rPr>
              <a:t>2023-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2028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,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9/26/2023.</a:t>
            </a:r>
            <a:endParaRPr sz="7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3194006" y="6213674"/>
            <a:ext cx="5811520" cy="579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Click</a:t>
            </a:r>
            <a:r>
              <a:rPr dirty="0" u="sng" sz="1200" spc="-2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here</a:t>
            </a:r>
            <a:r>
              <a:rPr dirty="0" u="sng" sz="1200" spc="-4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to</a:t>
            </a:r>
            <a:r>
              <a:rPr dirty="0" u="sng" sz="1200" spc="-1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download the</a:t>
            </a:r>
            <a:r>
              <a:rPr dirty="0" u="sng" sz="1200" spc="-1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full</a:t>
            </a:r>
            <a:r>
              <a:rPr dirty="0" u="sng" sz="1200" spc="-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report,</a:t>
            </a:r>
            <a:r>
              <a:rPr dirty="0" u="sng" sz="1200" spc="-1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‘What Is…</a:t>
            </a:r>
            <a:r>
              <a:rPr dirty="0" u="sng" sz="1200" spc="-2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spc="-1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Digital</a:t>
            </a:r>
            <a:r>
              <a:rPr dirty="0" u="sng" sz="1200" spc="-6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Ad</a:t>
            </a:r>
            <a:r>
              <a:rPr dirty="0" u="sng" sz="1200" spc="-1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Fraud’</a:t>
            </a:r>
            <a:r>
              <a:rPr dirty="0" u="sng" sz="1200" spc="-3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to</a:t>
            </a:r>
            <a:r>
              <a:rPr dirty="0" u="sng" sz="1200" spc="-1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learn</a:t>
            </a:r>
            <a:r>
              <a:rPr dirty="0" u="sng" sz="1200" spc="-3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more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35"/>
              </a:spcBef>
            </a:pPr>
            <a:endParaRPr sz="1200">
              <a:latin typeface="Arial"/>
              <a:cs typeface="Arial"/>
            </a:endParaRPr>
          </a:p>
          <a:p>
            <a:pPr marL="825500">
              <a:lnSpc>
                <a:spcPct val="100000"/>
              </a:lnSpc>
              <a:spcBef>
                <a:spcPts val="5"/>
              </a:spcBef>
            </a:pP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This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information</a:t>
            </a:r>
            <a:r>
              <a:rPr dirty="0" sz="1000" spc="-2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is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exclusively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provided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to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VAB</a:t>
            </a:r>
            <a:r>
              <a:rPr dirty="0" sz="1000" spc="-4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members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and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qualified</a:t>
            </a:r>
            <a:r>
              <a:rPr dirty="0" sz="1000" spc="-2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marketers.</a:t>
            </a:r>
            <a:endParaRPr sz="1000">
              <a:latin typeface="Helvetica"/>
              <a:cs typeface="Helvetica"/>
            </a:endParaRPr>
          </a:p>
        </p:txBody>
      </p:sp>
      <p:sp>
        <p:nvSpPr>
          <p:cNvPr id="9" name="object 9" descr=""/>
          <p:cNvSpPr/>
          <p:nvPr/>
        </p:nvSpPr>
        <p:spPr>
          <a:xfrm>
            <a:off x="761" y="774"/>
            <a:ext cx="1923414" cy="277495"/>
          </a:xfrm>
          <a:custGeom>
            <a:avLst/>
            <a:gdLst/>
            <a:ahLst/>
            <a:cxnLst/>
            <a:rect l="l" t="t" r="r" b="b"/>
            <a:pathLst>
              <a:path w="1923414" h="277495">
                <a:moveTo>
                  <a:pt x="1923275" y="0"/>
                </a:moveTo>
                <a:lnTo>
                  <a:pt x="0" y="0"/>
                </a:lnTo>
                <a:lnTo>
                  <a:pt x="0" y="277355"/>
                </a:lnTo>
                <a:lnTo>
                  <a:pt x="1923275" y="277355"/>
                </a:lnTo>
                <a:lnTo>
                  <a:pt x="1923275" y="0"/>
                </a:lnTo>
                <a:close/>
              </a:path>
            </a:pathLst>
          </a:custGeom>
          <a:solidFill>
            <a:srgbClr val="1B1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 txBox="1"/>
          <p:nvPr/>
        </p:nvSpPr>
        <p:spPr>
          <a:xfrm>
            <a:off x="761" y="761"/>
            <a:ext cx="1923414" cy="277495"/>
          </a:xfrm>
          <a:prstGeom prst="rect">
            <a:avLst/>
          </a:prstGeom>
          <a:ln w="19050">
            <a:solidFill>
              <a:srgbClr val="042333"/>
            </a:solidFill>
          </a:ln>
        </p:spPr>
        <p:txBody>
          <a:bodyPr wrap="square" lIns="0" tIns="40005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315"/>
              </a:spcBef>
            </a:pP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Cost</a:t>
            </a:r>
            <a:r>
              <a:rPr dirty="0" sz="12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1200" spc="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Digital</a:t>
            </a:r>
            <a:r>
              <a:rPr dirty="0" sz="12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Ad</a:t>
            </a:r>
            <a:r>
              <a:rPr dirty="0" sz="1200" spc="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Fraud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3850523" y="1739885"/>
            <a:ext cx="4064000" cy="477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1900"/>
              </a:lnSpc>
              <a:spcBef>
                <a:spcPts val="95"/>
              </a:spcBef>
            </a:pP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Estimated</a:t>
            </a:r>
            <a:r>
              <a:rPr dirty="0" u="sng" sz="1600" spc="-3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Global</a:t>
            </a:r>
            <a:r>
              <a:rPr dirty="0" u="sng" sz="1600" spc="-2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Cost</a:t>
            </a:r>
            <a:r>
              <a:rPr dirty="0" u="sng" sz="1600" spc="-5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of</a:t>
            </a:r>
            <a:r>
              <a:rPr dirty="0" u="sng" sz="1600" spc="-3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Digital</a:t>
            </a:r>
            <a:r>
              <a:rPr dirty="0" u="sng" sz="1600" spc="-7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Ad</a:t>
            </a:r>
            <a:r>
              <a:rPr dirty="0" u="sng" sz="1600" spc="-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Fraud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ts val="1660"/>
              </a:lnSpc>
            </a:pP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$</a:t>
            </a:r>
            <a:r>
              <a:rPr dirty="0" sz="14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in</a:t>
            </a:r>
            <a:r>
              <a:rPr dirty="0" sz="1400" spc="-10">
                <a:solidFill>
                  <a:srgbClr val="1B1363"/>
                </a:solidFill>
                <a:latin typeface="Arial"/>
                <a:cs typeface="Arial"/>
              </a:rPr>
              <a:t> Billions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2" name="object 12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292352" y="2087880"/>
            <a:ext cx="9180574" cy="3336035"/>
          </a:xfrm>
          <a:prstGeom prst="rect">
            <a:avLst/>
          </a:prstGeom>
        </p:spPr>
      </p:pic>
      <p:sp>
        <p:nvSpPr>
          <p:cNvPr id="13" name="object 13" descr=""/>
          <p:cNvSpPr txBox="1"/>
          <p:nvPr/>
        </p:nvSpPr>
        <p:spPr>
          <a:xfrm>
            <a:off x="1463039" y="5295900"/>
            <a:ext cx="2432685" cy="462280"/>
          </a:xfrm>
          <a:prstGeom prst="rect">
            <a:avLst/>
          </a:prstGeom>
          <a:solidFill>
            <a:srgbClr val="FFE600"/>
          </a:solidFill>
          <a:ln w="9525">
            <a:solidFill>
              <a:srgbClr val="1B1363"/>
            </a:solidFill>
          </a:ln>
        </p:spPr>
        <p:txBody>
          <a:bodyPr wrap="square" lIns="0" tIns="40005" rIns="0" bIns="0" rtlCol="0" vert="horz">
            <a:spAutoFit/>
          </a:bodyPr>
          <a:lstStyle/>
          <a:p>
            <a:pPr marL="91440" marR="315595">
              <a:lnSpc>
                <a:spcPct val="100000"/>
              </a:lnSpc>
              <a:spcBef>
                <a:spcPts val="315"/>
              </a:spcBef>
            </a:pPr>
            <a:r>
              <a:rPr dirty="0" sz="1200" b="1">
                <a:solidFill>
                  <a:srgbClr val="001F5F"/>
                </a:solidFill>
                <a:latin typeface="Arial"/>
                <a:cs typeface="Arial"/>
              </a:rPr>
              <a:t>$35</a:t>
            </a:r>
            <a:r>
              <a:rPr dirty="0" sz="1200" spc="-1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001F5F"/>
                </a:solidFill>
                <a:latin typeface="Arial"/>
                <a:cs typeface="Arial"/>
              </a:rPr>
              <a:t>billion</a:t>
            </a:r>
            <a:r>
              <a:rPr dirty="0" sz="1200" spc="3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01F5F"/>
                </a:solidFill>
                <a:latin typeface="Arial"/>
                <a:cs typeface="Arial"/>
              </a:rPr>
              <a:t>projected</a:t>
            </a:r>
            <a:r>
              <a:rPr dirty="0" sz="1200" spc="5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01F5F"/>
                </a:solidFill>
                <a:latin typeface="Arial"/>
                <a:cs typeface="Arial"/>
              </a:rPr>
              <a:t>in</a:t>
            </a:r>
            <a:r>
              <a:rPr dirty="0" sz="1200" spc="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001F5F"/>
                </a:solidFill>
                <a:latin typeface="Arial"/>
                <a:cs typeface="Arial"/>
              </a:rPr>
              <a:t>North </a:t>
            </a:r>
            <a:r>
              <a:rPr dirty="0" sz="1200">
                <a:solidFill>
                  <a:srgbClr val="001F5F"/>
                </a:solidFill>
                <a:latin typeface="Arial"/>
                <a:cs typeface="Arial"/>
              </a:rPr>
              <a:t>America alone</a:t>
            </a:r>
            <a:r>
              <a:rPr dirty="0" sz="1200" spc="-10">
                <a:solidFill>
                  <a:srgbClr val="001F5F"/>
                </a:solidFill>
                <a:latin typeface="Arial"/>
                <a:cs typeface="Arial"/>
              </a:rPr>
              <a:t> (2023)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8348471" y="5295900"/>
            <a:ext cx="2432685" cy="462280"/>
          </a:xfrm>
          <a:prstGeom prst="rect">
            <a:avLst/>
          </a:prstGeom>
          <a:solidFill>
            <a:srgbClr val="FFE600"/>
          </a:solidFill>
          <a:ln w="9525">
            <a:solidFill>
              <a:srgbClr val="1B1363"/>
            </a:solidFill>
          </a:ln>
        </p:spPr>
        <p:txBody>
          <a:bodyPr wrap="square" lIns="0" tIns="40005" rIns="0" bIns="0" rtlCol="0" vert="horz">
            <a:spAutoFit/>
          </a:bodyPr>
          <a:lstStyle/>
          <a:p>
            <a:pPr marL="91440" marR="314960">
              <a:lnSpc>
                <a:spcPct val="100000"/>
              </a:lnSpc>
              <a:spcBef>
                <a:spcPts val="315"/>
              </a:spcBef>
            </a:pPr>
            <a:r>
              <a:rPr dirty="0" sz="1200" b="1">
                <a:solidFill>
                  <a:srgbClr val="001F5F"/>
                </a:solidFill>
                <a:latin typeface="Arial"/>
                <a:cs typeface="Arial"/>
              </a:rPr>
              <a:t>$72</a:t>
            </a:r>
            <a:r>
              <a:rPr dirty="0" sz="1200" spc="-1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001F5F"/>
                </a:solidFill>
                <a:latin typeface="Arial"/>
                <a:cs typeface="Arial"/>
              </a:rPr>
              <a:t>billion</a:t>
            </a:r>
            <a:r>
              <a:rPr dirty="0" sz="1200" spc="3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01F5F"/>
                </a:solidFill>
                <a:latin typeface="Arial"/>
                <a:cs typeface="Arial"/>
              </a:rPr>
              <a:t>projected</a:t>
            </a:r>
            <a:r>
              <a:rPr dirty="0" sz="1200" spc="5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01F5F"/>
                </a:solidFill>
                <a:latin typeface="Arial"/>
                <a:cs typeface="Arial"/>
              </a:rPr>
              <a:t>in</a:t>
            </a:r>
            <a:r>
              <a:rPr dirty="0" sz="1200" spc="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001F5F"/>
                </a:solidFill>
                <a:latin typeface="Arial"/>
                <a:cs typeface="Arial"/>
              </a:rPr>
              <a:t>North </a:t>
            </a:r>
            <a:r>
              <a:rPr dirty="0" sz="1200">
                <a:solidFill>
                  <a:srgbClr val="001F5F"/>
                </a:solidFill>
                <a:latin typeface="Arial"/>
                <a:cs typeface="Arial"/>
              </a:rPr>
              <a:t>America alone</a:t>
            </a:r>
            <a:r>
              <a:rPr dirty="0" sz="1200" spc="-10">
                <a:solidFill>
                  <a:srgbClr val="001F5F"/>
                </a:solidFill>
                <a:latin typeface="Arial"/>
                <a:cs typeface="Arial"/>
              </a:rPr>
              <a:t> (2028)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5" name="object 15" descr=""/>
          <p:cNvGrpSpPr/>
          <p:nvPr/>
        </p:nvGrpSpPr>
        <p:grpSpPr>
          <a:xfrm>
            <a:off x="3989070" y="5525068"/>
            <a:ext cx="4210685" cy="85725"/>
            <a:chOff x="3989070" y="5525068"/>
            <a:chExt cx="4210685" cy="85725"/>
          </a:xfrm>
        </p:grpSpPr>
        <p:sp>
          <p:nvSpPr>
            <p:cNvPr id="16" name="object 16" descr=""/>
            <p:cNvSpPr/>
            <p:nvPr/>
          </p:nvSpPr>
          <p:spPr>
            <a:xfrm>
              <a:off x="3989070" y="5567933"/>
              <a:ext cx="4139565" cy="0"/>
            </a:xfrm>
            <a:custGeom>
              <a:avLst/>
              <a:gdLst/>
              <a:ahLst/>
              <a:cxnLst/>
              <a:rect l="l" t="t" r="r" b="b"/>
              <a:pathLst>
                <a:path w="4139565" h="0">
                  <a:moveTo>
                    <a:pt x="0" y="0"/>
                  </a:moveTo>
                  <a:lnTo>
                    <a:pt x="4139158" y="0"/>
                  </a:lnTo>
                </a:path>
              </a:pathLst>
            </a:custGeom>
            <a:ln w="28575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8113941" y="5525068"/>
              <a:ext cx="85725" cy="85725"/>
            </a:xfrm>
            <a:custGeom>
              <a:avLst/>
              <a:gdLst/>
              <a:ahLst/>
              <a:cxnLst/>
              <a:rect l="l" t="t" r="r" b="b"/>
              <a:pathLst>
                <a:path w="85725" h="85725">
                  <a:moveTo>
                    <a:pt x="0" y="0"/>
                  </a:moveTo>
                  <a:lnTo>
                    <a:pt x="0" y="85724"/>
                  </a:lnTo>
                  <a:lnTo>
                    <a:pt x="85725" y="428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 descr=""/>
          <p:cNvSpPr txBox="1"/>
          <p:nvPr/>
        </p:nvSpPr>
        <p:spPr>
          <a:xfrm>
            <a:off x="4067079" y="5590076"/>
            <a:ext cx="280416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solidFill>
                  <a:srgbClr val="EC3B8D"/>
                </a:solidFill>
                <a:latin typeface="Arial"/>
                <a:cs typeface="Arial"/>
              </a:rPr>
              <a:t>=</a:t>
            </a:r>
            <a:r>
              <a:rPr dirty="0" sz="1050" spc="70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EC3B8D"/>
                </a:solidFill>
                <a:latin typeface="Arial"/>
                <a:cs typeface="Arial"/>
              </a:rPr>
              <a:t>to total</a:t>
            </a:r>
            <a:r>
              <a:rPr dirty="0" sz="1050" spc="10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50" spc="-10">
                <a:solidFill>
                  <a:srgbClr val="EC3B8D"/>
                </a:solidFill>
                <a:latin typeface="Arial"/>
                <a:cs typeface="Arial"/>
              </a:rPr>
              <a:t>U.S.</a:t>
            </a:r>
            <a:r>
              <a:rPr dirty="0" sz="1050" spc="-30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EC3B8D"/>
                </a:solidFill>
                <a:latin typeface="Arial"/>
                <a:cs typeface="Arial"/>
              </a:rPr>
              <a:t>national</a:t>
            </a:r>
            <a:r>
              <a:rPr dirty="0" sz="1050" spc="10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EC3B8D"/>
                </a:solidFill>
                <a:latin typeface="Arial"/>
                <a:cs typeface="Arial"/>
              </a:rPr>
              <a:t>+</a:t>
            </a:r>
            <a:r>
              <a:rPr dirty="0" sz="1050" spc="70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EC3B8D"/>
                </a:solidFill>
                <a:latin typeface="Arial"/>
                <a:cs typeface="Arial"/>
              </a:rPr>
              <a:t>local</a:t>
            </a:r>
            <a:r>
              <a:rPr dirty="0" sz="1050" spc="-10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EC3B8D"/>
                </a:solidFill>
                <a:latin typeface="Arial"/>
                <a:cs typeface="Arial"/>
              </a:rPr>
              <a:t>cable</a:t>
            </a:r>
            <a:r>
              <a:rPr dirty="0" sz="1050" spc="-5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50" spc="-35">
                <a:solidFill>
                  <a:srgbClr val="EC3B8D"/>
                </a:solidFill>
                <a:latin typeface="Arial"/>
                <a:cs typeface="Arial"/>
              </a:rPr>
              <a:t>TV</a:t>
            </a:r>
            <a:r>
              <a:rPr dirty="0" sz="1050" spc="-70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EC3B8D"/>
                </a:solidFill>
                <a:latin typeface="Arial"/>
                <a:cs typeface="Arial"/>
              </a:rPr>
              <a:t>ad</a:t>
            </a:r>
            <a:r>
              <a:rPr dirty="0" sz="1050" spc="55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50" spc="-25">
                <a:solidFill>
                  <a:srgbClr val="EC3B8D"/>
                </a:solidFill>
                <a:latin typeface="Arial"/>
                <a:cs typeface="Arial"/>
              </a:rPr>
              <a:t>$$$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08A4A80-E561-4726-B893-1C3D5C5A12F4}"/>
</file>

<file path=customXml/itemProps2.xml><?xml version="1.0" encoding="utf-8"?>
<ds:datastoreItem xmlns:ds="http://schemas.openxmlformats.org/officeDocument/2006/customXml" ds:itemID="{24C75ED3-670C-4959-B958-A63565FF6E3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Reed Kiely</dc:creator>
  <dc:title>Grab &amp; Go</dc:title>
  <dcterms:created xsi:type="dcterms:W3CDTF">2024-05-01T17:56:23Z</dcterms:created>
  <dcterms:modified xsi:type="dcterms:W3CDTF">2024-05-01T17:56:23Z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2024-04-02T00:00:00Z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2024-05-01T00:00:00Z</vt:filetime>
  </property>
  <property fmtid="{D5CDD505-2E9C-101B-9397-08002B2CF9AE}" pid="5" name="Producer">
    <vt:lpwstr>Adobe PDF Library 24.1.149</vt:lpwstr>
  </property>
</Properties>
</file>