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4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C6BBD-32B3-4E8D-BB7C-B338B5DA515B}" v="1" dt="2024-08-08T18:26:18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46" y="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6E7C6BBD-32B3-4E8D-BB7C-B338B5DA515B}"/>
    <pc:docChg chg="addSld modSld">
      <pc:chgData name="Dylan Breger" userId="9b3da09f-10fe-42ec-9aa5-9fa2a3e9cc20" providerId="ADAL" clId="{6E7C6BBD-32B3-4E8D-BB7C-B338B5DA515B}" dt="2024-08-08T18:26:18.943" v="0"/>
      <pc:docMkLst>
        <pc:docMk/>
      </pc:docMkLst>
      <pc:sldChg chg="add">
        <pc:chgData name="Dylan Breger" userId="9b3da09f-10fe-42ec-9aa5-9fa2a3e9cc20" providerId="ADAL" clId="{6E7C6BBD-32B3-4E8D-BB7C-B338B5DA515B}" dt="2024-08-08T18:26:18.943" v="0"/>
        <pc:sldMkLst>
          <pc:docMk/>
          <pc:sldMk cId="4192532757" sldId="21473764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E333F-53E3-4699-82EC-BF1DC2F3293E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9C6D0-0DE5-491F-91E0-532919A69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6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2921A-6E17-424B-BAAE-A14B823643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1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AC97-70E2-18C5-BFE5-2DA8FA4BB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72244-A99F-FA4C-28D0-8975FD24A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18C29-A08F-5778-6D02-3F4F7423C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4878-6F05-423A-470A-2EF230F0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126A7-CC27-307E-8C0A-717B5B07A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3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6D58E-0B72-9E60-DE78-1CDF4F3E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4AF96-BD5F-2670-1388-9F8508E49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534C5-2FC2-6E18-DFCA-3686A727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271CB-69B4-569F-A239-B56EAE43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D2C22-63BE-2339-DCF0-DCBD5776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2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66DD9-C8FE-D6FF-E068-0D699B52A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8FFC2-1110-1DD9-F97E-9D64DC2ED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121DC-9D88-97BA-76B9-FEEBFC29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CB77-6796-5078-16EB-7E3D0216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30789-CD40-FB56-97F9-A109885D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44A1-7A1C-2395-1E65-3B578C7E5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A5341-BBAF-F412-861B-8AB05D612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F136A-1DA0-374E-7169-44E4A3CA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C494A-801C-FB30-FE83-6AC97A60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4FC6B-7D55-E123-C169-58A04821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93EB-CADE-17F7-1508-730B559E7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5D2E5-0513-78F1-E2CD-CAAFEFE9F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61B61-B9DC-AF94-8D5C-CFC4589E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1583F-30E8-4380-ADC8-052130B1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E3C3-23B4-95AA-3833-1A371B11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3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56A6-4307-C4EB-6FCA-02C23AB2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D1A53-7CF8-89B1-12D7-134A2443B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E4DF2-5249-3806-244E-8C17D168B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B7CD8-99E8-7B1A-E509-94411B13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67539-0CEC-79AE-304C-BF7EE075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CEF53-45BA-60A8-6F7B-67E5776F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4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8F04-D81C-2113-7CE8-CB21C707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4CF11-A322-9293-9430-0F6B5ADA6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7AC87-A3CF-2D6A-4074-CD1470259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78DD48-29F8-29B7-8D89-10EC7D428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32AA23-D383-6923-9BBB-ED57082C8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4C418B-33EA-3BD0-A1D6-C103F2485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D3A1DB-1545-F8DE-C81A-DCA7DBB8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A6FACA-EB11-6382-2C32-B4D8C976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7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1AFA-9D7F-CA4C-8324-D9F1EDACB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B42E4-5184-E47E-CA18-E483F6E4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D0D15-4D4E-B294-BD6C-8773CDBA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07F14-3A37-2BA5-510B-A85C45C5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10C7F-4E6B-7E4C-A998-324A2586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147DA8-A49C-6106-2AB0-804275FC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160C9-DB1C-776E-6176-C8AD2F08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EADE-3A1E-9086-5C00-2E37D13C6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2BD3A-22A4-4A9A-4809-B7787B2A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2ED75-9E1C-E3C8-9050-06D0D7D27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DB350-4DF9-57DC-DFCD-71219945F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D023B-D61D-12F6-CD6E-C1C4104C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83FD6-5D51-8850-2E67-4BC1964B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3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8517-5C42-7DD3-A7BA-8999B4094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1B5C3E-A023-80B1-8C94-D68D36113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45CD2-6241-4558-4E74-A5C152DA1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9EC3D-0F98-5829-3FCE-BEDB646AC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64429-125C-3A29-2E30-93ADE3CB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DA61B-228D-5DA4-9F08-14C2F54C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BBEE5-FAFF-4BA0-C0FD-5F5B7A741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898A0-2DF3-A495-AE07-410D2095B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83D74-4FDF-B3F3-E71B-026DD9DBC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5F1C69-043B-4B5A-8CEF-3BA54DBCFA62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A43D-ADA3-E0A5-BF6F-DD4972E85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79FBC-E8D6-5216-A47D-27673F906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F44F86-4279-4684-A6BF-1207FC60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1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vab.com/insight/data-privacy-series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E36E6B-1568-DFB9-29E5-FC989D36EBC0}"/>
              </a:ext>
            </a:extLst>
          </p:cNvPr>
          <p:cNvSpPr/>
          <p:nvPr/>
        </p:nvSpPr>
        <p:spPr>
          <a:xfrm>
            <a:off x="4427" y="1658957"/>
            <a:ext cx="12192000" cy="4538644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EEA5-ACD5-1B29-725E-C563C4B3DF66}"/>
              </a:ext>
            </a:extLst>
          </p:cNvPr>
          <p:cNvSpPr/>
          <p:nvPr/>
        </p:nvSpPr>
        <p:spPr>
          <a:xfrm>
            <a:off x="-10760" y="1657720"/>
            <a:ext cx="4024617" cy="4562590"/>
          </a:xfrm>
          <a:prstGeom prst="rect">
            <a:avLst/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ED8A1B-0DA7-2044-A7C2-B52AD737AB73}"/>
              </a:ext>
            </a:extLst>
          </p:cNvPr>
          <p:cNvSpPr/>
          <p:nvPr/>
        </p:nvSpPr>
        <p:spPr>
          <a:xfrm>
            <a:off x="121202" y="473788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Americans are concerned with how ‘Big Tech’ walled gardens and social media companies are handling their data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1107-1D60-6DEB-245F-6169153DE1BE}"/>
              </a:ext>
            </a:extLst>
          </p:cNvPr>
          <p:cNvSpPr/>
          <p:nvPr/>
        </p:nvSpPr>
        <p:spPr>
          <a:xfrm>
            <a:off x="-3" y="0"/>
            <a:ext cx="3745151" cy="30134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Data Privacy: Consumer Concern About ‘Big Tech’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303BC7-9A70-2F29-F980-088C4520F970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privacy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1" name="Picture 2">
            <a:hlinkClick r:id="rId3"/>
            <a:extLst>
              <a:ext uri="{FF2B5EF4-FFF2-40B4-BE49-F238E27FC236}">
                <a16:creationId xmlns:a16="http://schemas.microsoft.com/office/drawing/2014/main" id="{586B31C3-04FE-A350-47CF-8495604F1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EEEF8F5-E5E0-87C3-A26F-D8184046782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FA152F8C-B6FB-623D-2487-5CA663EE59DB}"/>
              </a:ext>
            </a:extLst>
          </p:cNvPr>
          <p:cNvSpPr/>
          <p:nvPr/>
        </p:nvSpPr>
        <p:spPr>
          <a:xfrm>
            <a:off x="10360330" y="3858583"/>
            <a:ext cx="1529862" cy="1529862"/>
          </a:xfrm>
          <a:prstGeom prst="star5">
            <a:avLst/>
          </a:prstGeom>
          <a:solidFill>
            <a:srgbClr val="4EBEA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C9C94F-A985-3A09-B59C-9670ABA5C893}"/>
              </a:ext>
            </a:extLst>
          </p:cNvPr>
          <p:cNvSpPr txBox="1"/>
          <p:nvPr/>
        </p:nvSpPr>
        <p:spPr>
          <a:xfrm>
            <a:off x="4007709" y="5745566"/>
            <a:ext cx="8162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Pew Research Center, ‘How Americans View Data Privacy’, October 2023. *eMarketer Forecast, May 2024, social networks users - Internet users of any age who use a social network via any device at least once per month (2019 – 206.2MM vs. 2023 – 228.0MM).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201FA-F6D4-6B29-0E84-3447224967D5}"/>
              </a:ext>
            </a:extLst>
          </p:cNvPr>
          <p:cNvSpPr txBox="1"/>
          <p:nvPr/>
        </p:nvSpPr>
        <p:spPr>
          <a:xfrm>
            <a:off x="-4613" y="2435258"/>
            <a:ext cx="40123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>
                <a:ln w="19050">
                  <a:solidFill>
                    <a:srgbClr val="1F1A62"/>
                  </a:solidFill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81%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25B8EC-4EBD-C6B1-7D94-043964DC0C7D}"/>
              </a:ext>
            </a:extLst>
          </p:cNvPr>
          <p:cNvSpPr txBox="1"/>
          <p:nvPr/>
        </p:nvSpPr>
        <p:spPr>
          <a:xfrm>
            <a:off x="145653" y="3970306"/>
            <a:ext cx="3711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U.S. adults are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concerned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about how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companies use the data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they collect about them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D3EC32C-DA62-C490-AB07-5F7F662F0A7B}"/>
              </a:ext>
            </a:extLst>
          </p:cNvPr>
          <p:cNvSpPr/>
          <p:nvPr/>
        </p:nvSpPr>
        <p:spPr>
          <a:xfrm>
            <a:off x="4164292" y="2940906"/>
            <a:ext cx="3878515" cy="2726415"/>
          </a:xfrm>
          <a:prstGeom prst="roundRect">
            <a:avLst>
              <a:gd name="adj" fmla="val 7630"/>
            </a:avLst>
          </a:prstGeom>
          <a:solidFill>
            <a:schemeClr val="bg1"/>
          </a:solidFill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61E781-197D-0EAA-824F-001B42131393}"/>
              </a:ext>
            </a:extLst>
          </p:cNvPr>
          <p:cNvSpPr txBox="1"/>
          <p:nvPr/>
        </p:nvSpPr>
        <p:spPr>
          <a:xfrm>
            <a:off x="4164291" y="4298352"/>
            <a:ext cx="3878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 w="19050">
                  <a:solidFill>
                    <a:srgbClr val="1F1A62"/>
                  </a:solidFill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77%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75D60E-C4A6-467B-62AE-873BC94F76E8}"/>
              </a:ext>
            </a:extLst>
          </p:cNvPr>
          <p:cNvSpPr txBox="1"/>
          <p:nvPr/>
        </p:nvSpPr>
        <p:spPr>
          <a:xfrm>
            <a:off x="4195777" y="3006632"/>
            <a:ext cx="3777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Publicly admit mistakes and take responsibility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when they misuse or compromise users’ personal 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F36C02-461A-3123-B598-5A32691869A3}"/>
              </a:ext>
            </a:extLst>
          </p:cNvPr>
          <p:cNvSpPr txBox="1"/>
          <p:nvPr/>
        </p:nvSpPr>
        <p:spPr>
          <a:xfrm>
            <a:off x="4093723" y="1856865"/>
            <a:ext cx="80184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% of U.S. adults who have little or no trust that leaders </a:t>
            </a:r>
            <a:b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social media companies will…</a:t>
            </a:r>
            <a:endParaRPr kumimoji="0" lang="en-US" sz="2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6384263-3429-D003-19AB-F21838F80851}"/>
              </a:ext>
            </a:extLst>
          </p:cNvPr>
          <p:cNvSpPr/>
          <p:nvPr/>
        </p:nvSpPr>
        <p:spPr>
          <a:xfrm>
            <a:off x="8178146" y="2940906"/>
            <a:ext cx="3878515" cy="2726415"/>
          </a:xfrm>
          <a:prstGeom prst="roundRect">
            <a:avLst>
              <a:gd name="adj" fmla="val 7630"/>
            </a:avLst>
          </a:prstGeom>
          <a:solidFill>
            <a:schemeClr val="bg1"/>
          </a:solidFill>
          <a:ln w="28575"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B519CB-8EB9-5CA3-0E9D-1589358CF808}"/>
              </a:ext>
            </a:extLst>
          </p:cNvPr>
          <p:cNvSpPr txBox="1"/>
          <p:nvPr/>
        </p:nvSpPr>
        <p:spPr>
          <a:xfrm>
            <a:off x="8178145" y="4298352"/>
            <a:ext cx="3878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>
                <a:ln w="19050">
                  <a:solidFill>
                    <a:srgbClr val="1F1A62"/>
                  </a:solidFill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76%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5B1EEA-673F-FAC2-F607-0F1D32D01810}"/>
              </a:ext>
            </a:extLst>
          </p:cNvPr>
          <p:cNvSpPr txBox="1"/>
          <p:nvPr/>
        </p:nvSpPr>
        <p:spPr>
          <a:xfrm>
            <a:off x="8189524" y="3006632"/>
            <a:ext cx="377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Not sell users’ personal data to others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without their consent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25D83-81B4-D545-589E-EABD6C0B3B9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7BC73F-6167-C486-AC36-7A83EB47F894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6" name="TextBox 5">
            <a:hlinkClick r:id="rId6"/>
            <a:extLst>
              <a:ext uri="{FF2B5EF4-FFF2-40B4-BE49-F238E27FC236}">
                <a16:creationId xmlns:a16="http://schemas.microsoft.com/office/drawing/2014/main" id="{51EE3489-E075-8D99-19DA-FB2B010DDFB1}"/>
              </a:ext>
            </a:extLst>
          </p:cNvPr>
          <p:cNvSpPr txBox="1">
            <a:spLocks/>
          </p:cNvSpPr>
          <p:nvPr/>
        </p:nvSpPr>
        <p:spPr>
          <a:xfrm>
            <a:off x="2413" y="6174681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Navigating Marketing in a Privacy Focused Landscape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419253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134F47-42BF-43DA-A59B-CEB0ACC7E74E}"/>
</file>

<file path=customXml/itemProps2.xml><?xml version="1.0" encoding="utf-8"?>
<ds:datastoreItem xmlns:ds="http://schemas.openxmlformats.org/officeDocument/2006/customXml" ds:itemID="{CEAD6EF4-47F3-4AEC-831B-D656CA1C31D6}"/>
</file>

<file path=customXml/itemProps3.xml><?xml version="1.0" encoding="utf-8"?>
<ds:datastoreItem xmlns:ds="http://schemas.openxmlformats.org/officeDocument/2006/customXml" ds:itemID="{6632305E-FC22-42C1-AFF9-1C24B15BFBA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2024-08-08T18:26:14Z</dcterms:created>
  <dcterms:modified xsi:type="dcterms:W3CDTF">2024-08-08T18:26:23Z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