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684654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5C48789-DAFD-4389-7A87-B92CBB8A351A}" name="Reed Kiely" initials="RK" userId="S::reedk@thevab.com::768be38e-2fb5-40ce-925d-bd8e9d9e3c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D86BD-F7A9-4EF7-ADAD-EDE1295ED386}" v="1" dt="2024-09-10T15:30:43.138"/>
    <p1510:client id="{1C4724FD-A6E7-47FB-9086-32348DDC0FA1}" v="1" dt="2024-09-10T15:29:07.003"/>
    <p1510:client id="{57F836AB-045E-4701-BC6E-0FCBAC92CE4C}" v="1" dt="2024-09-10T15:16:26.104"/>
    <p1510:client id="{D25B1E41-C05C-481C-93A7-FB8990A8D527}" v="4" dt="2024-09-10T15:14:12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1B0D86BD-F7A9-4EF7-ADAD-EDE1295ED386}"/>
    <pc:docChg chg="addSld delSld modSld">
      <pc:chgData name="Dylan Breger" userId="9b3da09f-10fe-42ec-9aa5-9fa2a3e9cc20" providerId="ADAL" clId="{1B0D86BD-F7A9-4EF7-ADAD-EDE1295ED386}" dt="2024-09-10T15:30:47.696" v="1" actId="47"/>
      <pc:docMkLst>
        <pc:docMk/>
      </pc:docMkLst>
      <pc:sldChg chg="del">
        <pc:chgData name="Dylan Breger" userId="9b3da09f-10fe-42ec-9aa5-9fa2a3e9cc20" providerId="ADAL" clId="{1B0D86BD-F7A9-4EF7-ADAD-EDE1295ED386}" dt="2024-09-10T15:30:47.696" v="1" actId="47"/>
        <pc:sldMkLst>
          <pc:docMk/>
          <pc:sldMk cId="2044079681" sldId="298"/>
        </pc:sldMkLst>
      </pc:sldChg>
      <pc:sldChg chg="add">
        <pc:chgData name="Dylan Breger" userId="9b3da09f-10fe-42ec-9aa5-9fa2a3e9cc20" providerId="ADAL" clId="{1B0D86BD-F7A9-4EF7-ADAD-EDE1295ED386}" dt="2024-09-10T15:30:43.135" v="0"/>
        <pc:sldMkLst>
          <pc:docMk/>
          <pc:sldMk cId="3159608473" sldId="2146846542"/>
        </pc:sldMkLst>
      </pc:sldChg>
      <pc:sldMasterChg chg="delSldLayout">
        <pc:chgData name="Dylan Breger" userId="9b3da09f-10fe-42ec-9aa5-9fa2a3e9cc20" providerId="ADAL" clId="{1B0D86BD-F7A9-4EF7-ADAD-EDE1295ED386}" dt="2024-09-10T15:30:47.696" v="1" actId="47"/>
        <pc:sldMasterMkLst>
          <pc:docMk/>
          <pc:sldMasterMk cId="3467649777" sldId="2147483648"/>
        </pc:sldMasterMkLst>
        <pc:sldLayoutChg chg="del">
          <pc:chgData name="Dylan Breger" userId="9b3da09f-10fe-42ec-9aa5-9fa2a3e9cc20" providerId="ADAL" clId="{1B0D86BD-F7A9-4EF7-ADAD-EDE1295ED386}" dt="2024-09-10T15:30:47.696" v="1" actId="47"/>
          <pc:sldLayoutMkLst>
            <pc:docMk/>
            <pc:sldMasterMk cId="3467649777" sldId="2147483648"/>
            <pc:sldLayoutMk cId="4243896726" sldId="2147483660"/>
          </pc:sldLayoutMkLst>
        </pc:sldLayoutChg>
      </pc:sldMasterChg>
    </pc:docChg>
  </pc:docChgLst>
  <pc:docChgLst>
    <pc:chgData name="Dylan Breger" userId="9b3da09f-10fe-42ec-9aa5-9fa2a3e9cc20" providerId="ADAL" clId="{1C4724FD-A6E7-47FB-9086-32348DDC0FA1}"/>
    <pc:docChg chg="addSld delSld modSld">
      <pc:chgData name="Dylan Breger" userId="9b3da09f-10fe-42ec-9aa5-9fa2a3e9cc20" providerId="ADAL" clId="{1C4724FD-A6E7-47FB-9086-32348DDC0FA1}" dt="2024-09-10T15:29:22.259" v="1" actId="47"/>
      <pc:docMkLst>
        <pc:docMk/>
      </pc:docMkLst>
      <pc:sldChg chg="add">
        <pc:chgData name="Dylan Breger" userId="9b3da09f-10fe-42ec-9aa5-9fa2a3e9cc20" providerId="ADAL" clId="{1C4724FD-A6E7-47FB-9086-32348DDC0FA1}" dt="2024-09-10T15:29:06.991" v="0"/>
        <pc:sldMkLst>
          <pc:docMk/>
          <pc:sldMk cId="2044079681" sldId="298"/>
        </pc:sldMkLst>
      </pc:sldChg>
      <pc:sldChg chg="del">
        <pc:chgData name="Dylan Breger" userId="9b3da09f-10fe-42ec-9aa5-9fa2a3e9cc20" providerId="ADAL" clId="{1C4724FD-A6E7-47FB-9086-32348DDC0FA1}" dt="2024-09-10T15:29:22.259" v="1" actId="47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57F836AB-045E-4701-BC6E-0FCBAC92CE4C}"/>
    <pc:docChg chg="addSld delSld modSld">
      <pc:chgData name="Dylan Breger" userId="9b3da09f-10fe-42ec-9aa5-9fa2a3e9cc20" providerId="ADAL" clId="{57F836AB-045E-4701-BC6E-0FCBAC92CE4C}" dt="2024-09-10T15:16:29.744" v="1" actId="47"/>
      <pc:docMkLst>
        <pc:docMk/>
      </pc:docMkLst>
      <pc:sldChg chg="del">
        <pc:chgData name="Dylan Breger" userId="9b3da09f-10fe-42ec-9aa5-9fa2a3e9cc20" providerId="ADAL" clId="{57F836AB-045E-4701-BC6E-0FCBAC92CE4C}" dt="2024-09-10T15:16:29.744" v="1" actId="47"/>
        <pc:sldMkLst>
          <pc:docMk/>
          <pc:sldMk cId="903760944" sldId="2147327077"/>
        </pc:sldMkLst>
      </pc:sldChg>
      <pc:sldChg chg="add">
        <pc:chgData name="Dylan Breger" userId="9b3da09f-10fe-42ec-9aa5-9fa2a3e9cc20" providerId="ADAL" clId="{57F836AB-045E-4701-BC6E-0FCBAC92CE4C}" dt="2024-09-10T15:16:26.100" v="0"/>
        <pc:sldMkLst>
          <pc:docMk/>
          <pc:sldMk cId="1619199304" sldId="2147327078"/>
        </pc:sldMkLst>
      </pc:sldChg>
    </pc:docChg>
  </pc:docChgLst>
  <pc:docChgLst>
    <pc:chgData name="Dylan Breger" userId="9b3da09f-10fe-42ec-9aa5-9fa2a3e9cc20" providerId="ADAL" clId="{D25B1E41-C05C-481C-93A7-FB8990A8D527}"/>
    <pc:docChg chg="custSel addSld delSld modSld">
      <pc:chgData name="Dylan Breger" userId="9b3da09f-10fe-42ec-9aa5-9fa2a3e9cc20" providerId="ADAL" clId="{D25B1E41-C05C-481C-93A7-FB8990A8D527}" dt="2024-09-10T15:14:16.695" v="7" actId="47"/>
      <pc:docMkLst>
        <pc:docMk/>
      </pc:docMkLst>
      <pc:sldChg chg="addSp delSp modSp new del mod">
        <pc:chgData name="Dylan Breger" userId="9b3da09f-10fe-42ec-9aa5-9fa2a3e9cc20" providerId="ADAL" clId="{D25B1E41-C05C-481C-93A7-FB8990A8D527}" dt="2024-09-10T15:14:16.695" v="7" actId="47"/>
        <pc:sldMkLst>
          <pc:docMk/>
          <pc:sldMk cId="3924261391" sldId="256"/>
        </pc:sldMkLst>
        <pc:graphicFrameChg chg="add 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4" creationId="{16F165D6-1448-FEEC-3C75-1645E6247FD2}"/>
          </ac:graphicFrameMkLst>
        </pc:graphicFrameChg>
        <pc:graphicFrameChg chg="mod">
          <ac:chgData name="Dylan Breger" userId="9b3da09f-10fe-42ec-9aa5-9fa2a3e9cc20" providerId="ADAL" clId="{D25B1E41-C05C-481C-93A7-FB8990A8D527}" dt="2024-09-10T15:13:57.450" v="2"/>
          <ac:graphicFrameMkLst>
            <pc:docMk/>
            <pc:sldMk cId="3924261391" sldId="256"/>
            <ac:graphicFrameMk id="5" creationId="{137B219F-0F42-A227-1847-06AB2789278B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7.024" v="5" actId="478"/>
          <ac:graphicFrameMkLst>
            <pc:docMk/>
            <pc:sldMk cId="3924261391" sldId="256"/>
            <ac:graphicFrameMk id="6" creationId="{69567C38-9FCB-1FC9-30B5-E4E34F06725F}"/>
          </ac:graphicFrameMkLst>
        </pc:graphicFrameChg>
        <pc:graphicFrameChg chg="add del mod">
          <ac:chgData name="Dylan Breger" userId="9b3da09f-10fe-42ec-9aa5-9fa2a3e9cc20" providerId="ADAL" clId="{D25B1E41-C05C-481C-93A7-FB8990A8D527}" dt="2024-09-10T15:14:04.425" v="4" actId="478"/>
          <ac:graphicFrameMkLst>
            <pc:docMk/>
            <pc:sldMk cId="3924261391" sldId="256"/>
            <ac:graphicFrameMk id="7" creationId="{8DEC4E1A-84C7-F078-A9A5-73E6115B090E}"/>
          </ac:graphicFrameMkLst>
        </pc:graphicFrameChg>
      </pc:sldChg>
      <pc:sldChg chg="add">
        <pc:chgData name="Dylan Breger" userId="9b3da09f-10fe-42ec-9aa5-9fa2a3e9cc20" providerId="ADAL" clId="{D25B1E41-C05C-481C-93A7-FB8990A8D527}" dt="2024-09-10T15:14:12.708" v="6"/>
        <pc:sldMkLst>
          <pc:docMk/>
          <pc:sldMk cId="903760944" sldId="21473270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F90C0-CFEA-4C0F-9963-3178266E520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EB01-4C08-4C41-BAF2-5CA4BCED5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C2DFE-3C39-3149-C578-776856140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23C1C0E-5EAD-F4ED-B7D6-ED30CCD440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41DDFE8-C6F5-DE0B-1862-D232C40CD3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9A2FB8-E4CE-AC80-3486-507193B5F0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615BE2-BB6E-D846-B0CB-BE207E4BB8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081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9AA47-5202-9996-06E2-B087C226C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7B90FB-9718-D43A-9258-421DDD479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FC9B0-82BF-4E17-F85E-FD08DC46E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41087-3A6E-637B-EEA8-CE740F58E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7EA7-8C10-1A7B-2A7C-3AA932D94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E461-2894-91A3-BA81-4A610558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D9B25C-6BAF-274B-F340-4A872832B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CA535-CEF5-1ADD-324E-8931D1FB7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283B-1FB1-41FC-C696-2C80BF2C0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CF449-ACBE-331C-5D99-48A418893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9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101025-17F9-A777-5363-D4783C9CA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AA8F9-8A50-0A1F-013E-7AE3E351D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B039-6411-3C33-E86F-17BC0AAFC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B737B-744D-DCB0-315C-5447957E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2B2429-FF23-08CD-CD4D-1A2CCD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FBA9-D216-2054-B9DB-5AA3D584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6634B-AE9D-8DB6-8964-28F93F239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E539B-62C6-C002-65A8-B150BE44F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E247-CFD8-5F02-2A9C-B9385AAF5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C5BDC-81C7-7CA1-2E43-A7F204DA7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7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2A868-9B21-8542-6A34-9BEF0CFB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4B8A6A-D8BF-89E8-7151-9442B7228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E0376-80BB-0E53-2065-805704D8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C087-35BE-293B-ADAE-E83DDF7E4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3D80E-2345-84CC-209A-B24C3466B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7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6C52-DB92-6FF5-6FA6-4D037C1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268040-CFEF-749D-BD70-CBCA51D2A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4FCA01-20EE-FCDF-49B2-BC24B818E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E5B2F-7DBB-44AC-CC3F-915A20797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1819E-2AE4-5B4E-E13A-A32A0839D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4B74-2EC6-DE2F-E895-396C60A88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4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BFD60-F4A2-8EC8-0FF7-026AA3A93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FFFBD-F6BB-D367-A32E-FCFAADF75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5A8B4-E7C5-B3BF-C047-94EAC9B7D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8D356-3EC8-9042-1C2A-E280A4C96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59EF14-A7B4-492B-0C2A-42BCFEC1B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9E800D-7B6F-D9EC-9E20-B1C689241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167F1B-2411-0836-F433-32A0594A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724AF7-90AD-F3E6-8184-ECE56185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8B2D6-5E0A-E98E-4D7E-7534B1BC2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0F3624-C791-2D39-1BDC-441B1D1EB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8303CA-BC80-C386-4180-70EB664E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157F-4D21-BCF8-DE08-4D35E038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D5527-C1A4-BBA7-630D-7977E5175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774538-792C-9536-100C-E30AD55B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0355E-58FB-D8AD-3282-6707E241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8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FE19F-4740-635D-2CC5-D8C2EFA0A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01D02-3BCD-A909-22BF-09E29CDE8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70ED4-DA8A-059B-AEEC-C7C390176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5BBC8-65E1-DFF3-8AB9-1CF5FCED1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68A6-2AE5-2E4B-4AFA-322287DF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C22F-C310-DB19-1271-DC100D02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77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1A425-7B79-1BE0-9240-B2F679A5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D4AFAB-B083-150B-A0A7-96DCF3CCD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53CD7B-2226-8B75-F6F7-EE27FECBF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692A9-1894-0CB3-C828-75E051ADB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DF28B-36CE-2398-03F0-822FA226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8DB25-5B74-656C-7BDB-BFAFE050B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1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F15114-272B-D5A0-8AF6-EE2F8C232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4330E-17FD-55AA-5C52-82B80D34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04D23-DE1C-66BF-7E0C-A231689AB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C669A2-BB99-4E21-B127-3F0998226C8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4154-ECD0-2E9E-953B-9D2D51BE5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68AB1-1CF1-7C76-69BB-9EEA330756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E48D5B-1F70-4663-8375-D0DBD9EF5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4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hyperlink" Target="https://thevab.com/signi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hevab.com/insight/exposed-mfaq-1" TargetMode="External"/><Relationship Id="rId5" Type="http://schemas.openxmlformats.org/officeDocument/2006/relationships/hyperlink" Target="https://thevab.com/insight/exposed" TargetMode="External"/><Relationship Id="rId10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7AC85-2AB9-B9E3-2EB0-2B4292FC99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A007C15B-91C3-6C47-1766-48427BC89BB1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770F74-BEFC-8548-4EA7-7BA837776900}"/>
              </a:ext>
            </a:extLst>
          </p:cNvPr>
          <p:cNvSpPr txBox="1"/>
          <p:nvPr/>
        </p:nvSpPr>
        <p:spPr>
          <a:xfrm>
            <a:off x="482777" y="6244782"/>
            <a:ext cx="11012538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VAB / Advertiser Perceptions ‘Marketer Sentiment on Ad Fraud’ Survey, November 2023. Survey base: Marketer and agency contacts from the Advertiser Perceptions ‘Senior Marketer’ and ‘Streaming Video’ online communities. Q6. What solutions [is your company/are your clients] using to prevent digital ad fraud? Base = Total Respondents.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882EB1-395D-D553-3F27-4A612D01C0EE}"/>
              </a:ext>
            </a:extLst>
          </p:cNvPr>
          <p:cNvSpPr txBox="1"/>
          <p:nvPr/>
        </p:nvSpPr>
        <p:spPr>
          <a:xfrm>
            <a:off x="503714" y="1714078"/>
            <a:ext cx="11202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respondents who </a:t>
            </a: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use the following solutions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to prevent digital ad fraud…</a:t>
            </a:r>
            <a:endParaRPr kumimoji="0" lang="en-US" sz="1800" b="1" i="0" u="sng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3F1A4B7-1FF3-496F-2773-4C57E2EA0AA3}"/>
              </a:ext>
            </a:extLst>
          </p:cNvPr>
          <p:cNvSpPr txBox="1"/>
          <p:nvPr/>
        </p:nvSpPr>
        <p:spPr>
          <a:xfrm>
            <a:off x="6520826" y="2066000"/>
            <a:ext cx="1753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Brand</a:t>
            </a:r>
            <a:b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Marketers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89D2D2-CB70-0432-E2D4-D46795CB8BDA}"/>
              </a:ext>
            </a:extLst>
          </p:cNvPr>
          <p:cNvSpPr txBox="1"/>
          <p:nvPr/>
        </p:nvSpPr>
        <p:spPr>
          <a:xfrm>
            <a:off x="8821307" y="2073891"/>
            <a:ext cx="1762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Agency</a:t>
            </a:r>
            <a:b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Professionals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FC2F3FC-D75A-00B0-1C18-EFBE9F88C40A}"/>
              </a:ext>
            </a:extLst>
          </p:cNvPr>
          <p:cNvSpPr/>
          <p:nvPr/>
        </p:nvSpPr>
        <p:spPr>
          <a:xfrm>
            <a:off x="6520827" y="2763790"/>
            <a:ext cx="1762031" cy="575542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39%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8D2D050-E447-E871-812E-073DCE4D0FF6}"/>
              </a:ext>
            </a:extLst>
          </p:cNvPr>
          <p:cNvSpPr/>
          <p:nvPr/>
        </p:nvSpPr>
        <p:spPr>
          <a:xfrm>
            <a:off x="8821307" y="2763790"/>
            <a:ext cx="1762031" cy="575542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82%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79C54F-6DA5-4309-EB63-3363AF1D0FB1}"/>
              </a:ext>
            </a:extLst>
          </p:cNvPr>
          <p:cNvSpPr/>
          <p:nvPr/>
        </p:nvSpPr>
        <p:spPr>
          <a:xfrm>
            <a:off x="6520827" y="3392139"/>
            <a:ext cx="1762031" cy="575542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29%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4EE0C1-DA88-219D-A15F-0A38F1B48D50}"/>
              </a:ext>
            </a:extLst>
          </p:cNvPr>
          <p:cNvSpPr/>
          <p:nvPr/>
        </p:nvSpPr>
        <p:spPr>
          <a:xfrm>
            <a:off x="8821307" y="3392139"/>
            <a:ext cx="1762031" cy="575542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73%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7A3F05B-0BE1-0E21-B261-8DB8622B0375}"/>
              </a:ext>
            </a:extLst>
          </p:cNvPr>
          <p:cNvSpPr/>
          <p:nvPr/>
        </p:nvSpPr>
        <p:spPr>
          <a:xfrm>
            <a:off x="6520827" y="4023738"/>
            <a:ext cx="1762031" cy="575542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39%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24029D-87EC-D215-3C4B-7498E5088BC9}"/>
              </a:ext>
            </a:extLst>
          </p:cNvPr>
          <p:cNvSpPr/>
          <p:nvPr/>
        </p:nvSpPr>
        <p:spPr>
          <a:xfrm>
            <a:off x="8821307" y="4023738"/>
            <a:ext cx="1762031" cy="575542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36%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6ED9E2F-3EC2-7C56-5391-3A0D2C7D203D}"/>
              </a:ext>
            </a:extLst>
          </p:cNvPr>
          <p:cNvSpPr/>
          <p:nvPr/>
        </p:nvSpPr>
        <p:spPr>
          <a:xfrm>
            <a:off x="6520827" y="4653712"/>
            <a:ext cx="1762031" cy="575542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32%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86E2718-E3C0-906A-20B5-03186B32C0EA}"/>
              </a:ext>
            </a:extLst>
          </p:cNvPr>
          <p:cNvSpPr/>
          <p:nvPr/>
        </p:nvSpPr>
        <p:spPr>
          <a:xfrm>
            <a:off x="8821307" y="4653712"/>
            <a:ext cx="1762031" cy="575542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45%</a:t>
            </a:r>
          </a:p>
        </p:txBody>
      </p:sp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64B6ABC6-1767-F2A2-816D-6B32BF3234A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5692" y="2216634"/>
            <a:ext cx="365905" cy="428523"/>
          </a:xfrm>
          <a:prstGeom prst="rect">
            <a:avLst/>
          </a:prstGeom>
        </p:spPr>
      </p:pic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BBFECAB0-4B05-8950-1BC9-509515D2F6E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7288" y="2195530"/>
            <a:ext cx="369289" cy="432485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B97AE917-BB9F-817A-6C08-67C21C1E2D5D}"/>
              </a:ext>
            </a:extLst>
          </p:cNvPr>
          <p:cNvSpPr/>
          <p:nvPr/>
        </p:nvSpPr>
        <p:spPr>
          <a:xfrm>
            <a:off x="6514477" y="5283686"/>
            <a:ext cx="1762031" cy="575542"/>
          </a:xfrm>
          <a:prstGeom prst="rect">
            <a:avLst/>
          </a:prstGeom>
          <a:solidFill>
            <a:srgbClr val="00BF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32%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2BA89B8-D22D-BE65-0E04-A9302CFCBDB1}"/>
              </a:ext>
            </a:extLst>
          </p:cNvPr>
          <p:cNvSpPr/>
          <p:nvPr/>
        </p:nvSpPr>
        <p:spPr>
          <a:xfrm>
            <a:off x="8814957" y="5283686"/>
            <a:ext cx="1762031" cy="575542"/>
          </a:xfrm>
          <a:prstGeom prst="rect">
            <a:avLst/>
          </a:prstGeom>
          <a:solidFill>
            <a:srgbClr val="ED3C8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solidFill>
                    <a:srgbClr val="1F1A62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36%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C4F4BFC-58B5-9BAB-45FC-3CB0D5FA160D}"/>
              </a:ext>
            </a:extLst>
          </p:cNvPr>
          <p:cNvSpPr/>
          <p:nvPr/>
        </p:nvSpPr>
        <p:spPr>
          <a:xfrm>
            <a:off x="1615013" y="2762057"/>
            <a:ext cx="4669448" cy="576407"/>
          </a:xfrm>
          <a:prstGeom prst="rect">
            <a:avLst/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Closely monitoring campaigns for increased activity which may be due to bots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3D3FBA-8C07-9C29-CECE-60BD4D702727}"/>
              </a:ext>
            </a:extLst>
          </p:cNvPr>
          <p:cNvSpPr/>
          <p:nvPr/>
        </p:nvSpPr>
        <p:spPr>
          <a:xfrm>
            <a:off x="1608663" y="5280265"/>
            <a:ext cx="4669448" cy="575542"/>
          </a:xfrm>
          <a:prstGeom prst="rect">
            <a:avLst/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Using only direct premium publisher relationships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ED3601-4088-F53D-70EA-D44D8E5FA924}"/>
              </a:ext>
            </a:extLst>
          </p:cNvPr>
          <p:cNvSpPr/>
          <p:nvPr/>
        </p:nvSpPr>
        <p:spPr>
          <a:xfrm>
            <a:off x="1615013" y="3391273"/>
            <a:ext cx="4669448" cy="576407"/>
          </a:xfrm>
          <a:prstGeom prst="rect">
            <a:avLst/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Establishing clear brand safety guidelines and ensuring all our partners adhere to them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7AB03D-44D7-099A-4B1C-D2B72207E048}"/>
              </a:ext>
            </a:extLst>
          </p:cNvPr>
          <p:cNvSpPr/>
          <p:nvPr/>
        </p:nvSpPr>
        <p:spPr>
          <a:xfrm>
            <a:off x="1615013" y="4020488"/>
            <a:ext cx="4669448" cy="575542"/>
          </a:xfrm>
          <a:prstGeom prst="rect">
            <a:avLst/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Maintaining a whitelist of trusted sites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930BDA-1CCA-C043-E454-7CC9A55E4159}"/>
              </a:ext>
            </a:extLst>
          </p:cNvPr>
          <p:cNvSpPr/>
          <p:nvPr/>
        </p:nvSpPr>
        <p:spPr>
          <a:xfrm>
            <a:off x="1615013" y="4648837"/>
            <a:ext cx="4669448" cy="575542"/>
          </a:xfrm>
          <a:prstGeom prst="rect">
            <a:avLst/>
          </a:prstGeom>
          <a:solidFill>
            <a:schemeClr val="bg1"/>
          </a:solidFill>
          <a:ln w="19050"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A343FF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Partnering with '3rd Party' ad verification vendors / fraud detection vendors</a:t>
            </a:r>
          </a:p>
        </p:txBody>
      </p:sp>
      <p:sp>
        <p:nvSpPr>
          <p:cNvPr id="7" name="TextBox 6">
            <a:hlinkClick r:id="rId5"/>
            <a:extLst>
              <a:ext uri="{FF2B5EF4-FFF2-40B4-BE49-F238E27FC236}">
                <a16:creationId xmlns:a16="http://schemas.microsoft.com/office/drawing/2014/main" id="{173CA6F8-A221-861E-60FA-0372C5097957}"/>
              </a:ext>
            </a:extLst>
          </p:cNvPr>
          <p:cNvSpPr txBox="1">
            <a:spLocks/>
          </p:cNvSpPr>
          <p:nvPr/>
        </p:nvSpPr>
        <p:spPr>
          <a:xfrm>
            <a:off x="-3" y="5960611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MFAQ,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Who is responsible for monitoring ad fraud within my campaign?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  <a:endParaRPr kumimoji="0" lang="en-US" sz="1200" b="1" i="1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E4625B-663A-0A0D-F5B2-0CA079C39A4A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fraud insights</a:t>
            </a:r>
          </a:p>
        </p:txBody>
      </p:sp>
      <p:pic>
        <p:nvPicPr>
          <p:cNvPr id="10" name="Picture 2">
            <a:hlinkClick r:id="rId7"/>
            <a:extLst>
              <a:ext uri="{FF2B5EF4-FFF2-40B4-BE49-F238E27FC236}">
                <a16:creationId xmlns:a16="http://schemas.microsoft.com/office/drawing/2014/main" id="{77608ADF-12F7-3611-40F5-74B19DC66A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928BE9B-11AD-B68A-AC86-4151B46A43F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2F4A53-C48E-7885-F30D-3A5EA9CF6D03}"/>
              </a:ext>
            </a:extLst>
          </p:cNvPr>
          <p:cNvSpPr/>
          <p:nvPr/>
        </p:nvSpPr>
        <p:spPr>
          <a:xfrm>
            <a:off x="0" y="0"/>
            <a:ext cx="3240699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Digital Ad Fraud: Prevention Solutions Used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04EC84-331E-D7C4-123F-412D9CB2AB00}"/>
              </a:ext>
            </a:extLst>
          </p:cNvPr>
          <p:cNvSpPr/>
          <p:nvPr/>
        </p:nvSpPr>
        <p:spPr>
          <a:xfrm>
            <a:off x="95693" y="423162"/>
            <a:ext cx="102642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Agencies, with their ad monitoring experience and evaluation tools, are more likely to use fraud prevention solutions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CD4EE67-2889-D94F-4291-BFDB3EB70F9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A4261D5-1584-F5E9-AB16-2E368DA4A46F}"/>
              </a:ext>
            </a:extLst>
          </p:cNvPr>
          <p:cNvSpPr/>
          <p:nvPr/>
        </p:nvSpPr>
        <p:spPr>
          <a:xfrm>
            <a:off x="483207" y="6533170"/>
            <a:ext cx="116872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sng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sz="1400" b="1" i="0" u="sng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08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22ACD2-D388-4C6C-B833-0E9DE11A92DD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A48F5AB4-D1CB-4DE2-9DFF-262543685A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77669-B222-4090-8D29-54C72AA39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219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2024-09-10T15:13:48Z</dcterms:created>
  <dcterms:modified xsi:type="dcterms:W3CDTF">2024-09-10T15:30:48Z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