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764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724FD-A6E7-47FB-9086-32348DDC0FA1}" v="1" dt="2024-09-10T15:29:07.003"/>
    <p1510:client id="{57F836AB-045E-4701-BC6E-0FCBAC92CE4C}" v="1" dt="2024-09-10T15:16:26.104"/>
    <p1510:client id="{58639A34-79C5-44E6-A897-2B82128EA8DA}" v="1" dt="2024-09-10T15:30:57.635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53" y="7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  <pc:docChgLst>
    <pc:chgData name="Dylan Breger" userId="9b3da09f-10fe-42ec-9aa5-9fa2a3e9cc20" providerId="ADAL" clId="{58639A34-79C5-44E6-A897-2B82128EA8DA}"/>
    <pc:docChg chg="addSld delSld modSld">
      <pc:chgData name="Dylan Breger" userId="9b3da09f-10fe-42ec-9aa5-9fa2a3e9cc20" providerId="ADAL" clId="{58639A34-79C5-44E6-A897-2B82128EA8DA}" dt="2024-09-10T15:30:58.566" v="1" actId="47"/>
      <pc:docMkLst>
        <pc:docMk/>
      </pc:docMkLst>
      <pc:sldChg chg="del">
        <pc:chgData name="Dylan Breger" userId="9b3da09f-10fe-42ec-9aa5-9fa2a3e9cc20" providerId="ADAL" clId="{58639A34-79C5-44E6-A897-2B82128EA8DA}" dt="2024-09-10T15:30:58.566" v="1" actId="47"/>
        <pc:sldMkLst>
          <pc:docMk/>
          <pc:sldMk cId="2044079681" sldId="298"/>
        </pc:sldMkLst>
      </pc:sldChg>
      <pc:sldChg chg="add">
        <pc:chgData name="Dylan Breger" userId="9b3da09f-10fe-42ec-9aa5-9fa2a3e9cc20" providerId="ADAL" clId="{58639A34-79C5-44E6-A897-2B82128EA8DA}" dt="2024-09-10T15:30:57.631" v="0"/>
        <pc:sldMkLst>
          <pc:docMk/>
          <pc:sldMk cId="3841609497" sldId="2147376421"/>
        </pc:sldMkLst>
      </pc:sldChg>
      <pc:sldMasterChg chg="delSldLayout">
        <pc:chgData name="Dylan Breger" userId="9b3da09f-10fe-42ec-9aa5-9fa2a3e9cc20" providerId="ADAL" clId="{58639A34-79C5-44E6-A897-2B82128EA8DA}" dt="2024-09-10T15:30:58.566" v="1" actId="47"/>
        <pc:sldMasterMkLst>
          <pc:docMk/>
          <pc:sldMasterMk cId="3467649777" sldId="2147483648"/>
        </pc:sldMasterMkLst>
        <pc:sldLayoutChg chg="del">
          <pc:chgData name="Dylan Breger" userId="9b3da09f-10fe-42ec-9aa5-9fa2a3e9cc20" providerId="ADAL" clId="{58639A34-79C5-44E6-A897-2B82128EA8DA}" dt="2024-09-10T15:30:58.566" v="1" actId="47"/>
          <pc:sldLayoutMkLst>
            <pc:docMk/>
            <pc:sldMasterMk cId="3467649777" sldId="2147483648"/>
            <pc:sldLayoutMk cId="4243896726" sldId="214748366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896118336439623"/>
          <c:y val="0"/>
          <c:w val="0.5229648210492060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Honest</c:v>
                </c:pt>
                <c:pt idx="1">
                  <c:v>Integrity</c:v>
                </c:pt>
                <c:pt idx="2">
                  <c:v>Committed to quality products and services</c:v>
                </c:pt>
                <c:pt idx="3">
                  <c:v>Transparent</c:v>
                </c:pt>
                <c:pt idx="4">
                  <c:v>Consistent</c:v>
                </c:pt>
                <c:pt idx="5">
                  <c:v>Cares for consumers </c:v>
                </c:pt>
                <c:pt idx="6">
                  <c:v>Their goals are more tham just making profit</c:v>
                </c:pt>
                <c:pt idx="7">
                  <c:v>Takes care of employees</c:v>
                </c:pt>
                <c:pt idx="8">
                  <c:v>Uses all natural ingredients</c:v>
                </c:pt>
                <c:pt idx="9">
                  <c:v>Relevant</c:v>
                </c:pt>
                <c:pt idx="10">
                  <c:v>Cares about the environment</c:v>
                </c:pt>
                <c:pt idx="11">
                  <c:v>Takes actions that support and/or invest in society</c:v>
                </c:pt>
                <c:pt idx="12">
                  <c:v>Other</c:v>
                </c:pt>
                <c:pt idx="13">
                  <c:v>None of the above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0.51</c:v>
                </c:pt>
                <c:pt idx="1">
                  <c:v>0.4</c:v>
                </c:pt>
                <c:pt idx="2">
                  <c:v>0.27</c:v>
                </c:pt>
                <c:pt idx="3">
                  <c:v>0.26</c:v>
                </c:pt>
                <c:pt idx="4">
                  <c:v>0.21</c:v>
                </c:pt>
                <c:pt idx="5">
                  <c:v>0.19</c:v>
                </c:pt>
                <c:pt idx="6">
                  <c:v>0.17</c:v>
                </c:pt>
                <c:pt idx="7">
                  <c:v>0.15</c:v>
                </c:pt>
                <c:pt idx="8">
                  <c:v>0.11</c:v>
                </c:pt>
                <c:pt idx="9">
                  <c:v>0.09</c:v>
                </c:pt>
                <c:pt idx="10">
                  <c:v>0.09</c:v>
                </c:pt>
                <c:pt idx="11">
                  <c:v>0.06</c:v>
                </c:pt>
                <c:pt idx="12">
                  <c:v>0.01</c:v>
                </c:pt>
                <c:pt idx="1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8-43D3-AFAE-6B1D8D4AE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4676016"/>
        <c:axId val="194667376"/>
      </c:barChart>
      <c:catAx>
        <c:axId val="194676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9ECF332-592C-F9A0-2DD2-053B29FF1940}"/>
              </a:ext>
            </a:extLst>
          </p:cNvPr>
          <p:cNvSpPr/>
          <p:nvPr/>
        </p:nvSpPr>
        <p:spPr>
          <a:xfrm>
            <a:off x="-2" y="1685013"/>
            <a:ext cx="3667897" cy="4629777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3667896" y="1685013"/>
            <a:ext cx="8524103" cy="462977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0" y="0"/>
            <a:ext cx="2678264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What ‘Authentic’ Means for Brands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trust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4E5B050-7C3F-F229-7298-1CD426CDC2A1}"/>
              </a:ext>
            </a:extLst>
          </p:cNvPr>
          <p:cNvGraphicFramePr/>
          <p:nvPr/>
        </p:nvGraphicFramePr>
        <p:xfrm>
          <a:off x="3513221" y="2260095"/>
          <a:ext cx="8524103" cy="3876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BF3C05F-4B2C-772B-CFFF-70C24CF565A6}"/>
              </a:ext>
            </a:extLst>
          </p:cNvPr>
          <p:cNvSpPr txBox="1"/>
          <p:nvPr/>
        </p:nvSpPr>
        <p:spPr>
          <a:xfrm>
            <a:off x="3749039" y="1821493"/>
            <a:ext cx="8421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What ‘authentic’ means for brands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0FF786-A888-AC44-C47A-2C36D62B8CF9}"/>
              </a:ext>
            </a:extLst>
          </p:cNvPr>
          <p:cNvSpPr txBox="1"/>
          <p:nvPr/>
        </p:nvSpPr>
        <p:spPr>
          <a:xfrm>
            <a:off x="483206" y="6344247"/>
            <a:ext cx="11687274" cy="195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Ipsos, The Ipsos Consumer Tracker, fielded December 5-6, 2023 among 1,120 U.S. adults. Q: When thinking about companies or brands that are ‘authentic,; which of the following words do you most associate with that trait?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25" name="Picture 24" descr="A hands holding a badge with stars and a check mark&#10;&#10;Description automatically generated">
            <a:extLst>
              <a:ext uri="{FF2B5EF4-FFF2-40B4-BE49-F238E27FC236}">
                <a16:creationId xmlns:a16="http://schemas.microsoft.com/office/drawing/2014/main" id="{25774EE9-2E55-2859-E47F-6811292CDE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20" y="2663978"/>
            <a:ext cx="2862653" cy="28626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243C4DA-5970-5C08-9ADD-87A284A0223C}"/>
              </a:ext>
            </a:extLst>
          </p:cNvPr>
          <p:cNvSpPr/>
          <p:nvPr/>
        </p:nvSpPr>
        <p:spPr>
          <a:xfrm>
            <a:off x="95693" y="423162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Honesty, integrity, quality and transparency are top traits that define brand ‘authenticity’ to consumers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910A01-15FE-F65F-8645-15F619B2F361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0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