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1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F7125B-1F04-4215-9723-7F1549C888FB}" v="1" dt="2024-10-09T20:28:17.4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48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79F7125B-1F04-4215-9723-7F1549C888FB}"/>
    <pc:docChg chg="undo custSel addSld delSld modSld">
      <pc:chgData name="Dylan Breger" userId="9b3da09f-10fe-42ec-9aa5-9fa2a3e9cc20" providerId="ADAL" clId="{79F7125B-1F04-4215-9723-7F1549C888FB}" dt="2024-10-09T20:28:18.961" v="9" actId="47"/>
      <pc:docMkLst>
        <pc:docMk/>
      </pc:docMkLst>
      <pc:sldChg chg="addSp delSp new del mod">
        <pc:chgData name="Dylan Breger" userId="9b3da09f-10fe-42ec-9aa5-9fa2a3e9cc20" providerId="ADAL" clId="{79F7125B-1F04-4215-9723-7F1549C888FB}" dt="2024-10-09T20:28:18.961" v="9" actId="47"/>
        <pc:sldMkLst>
          <pc:docMk/>
          <pc:sldMk cId="4078309475" sldId="256"/>
        </pc:sldMkLst>
        <pc:spChg chg="add del">
          <ac:chgData name="Dylan Breger" userId="9b3da09f-10fe-42ec-9aa5-9fa2a3e9cc20" providerId="ADAL" clId="{79F7125B-1F04-4215-9723-7F1549C888FB}" dt="2024-10-09T20:27:42.488" v="2" actId="22"/>
          <ac:spMkLst>
            <pc:docMk/>
            <pc:sldMk cId="4078309475" sldId="256"/>
            <ac:spMk id="5" creationId="{B9F4898F-D6CB-1352-E946-711199D7E418}"/>
          </ac:spMkLst>
        </pc:spChg>
        <pc:spChg chg="add del">
          <ac:chgData name="Dylan Breger" userId="9b3da09f-10fe-42ec-9aa5-9fa2a3e9cc20" providerId="ADAL" clId="{79F7125B-1F04-4215-9723-7F1549C888FB}" dt="2024-10-09T20:27:46.979" v="4" actId="22"/>
          <ac:spMkLst>
            <pc:docMk/>
            <pc:sldMk cId="4078309475" sldId="256"/>
            <ac:spMk id="7" creationId="{5EF3B26F-829A-9A60-BF40-AAA900839C4E}"/>
          </ac:spMkLst>
        </pc:spChg>
        <pc:spChg chg="add del">
          <ac:chgData name="Dylan Breger" userId="9b3da09f-10fe-42ec-9aa5-9fa2a3e9cc20" providerId="ADAL" clId="{79F7125B-1F04-4215-9723-7F1549C888FB}" dt="2024-10-09T20:27:50.231" v="6" actId="22"/>
          <ac:spMkLst>
            <pc:docMk/>
            <pc:sldMk cId="4078309475" sldId="256"/>
            <ac:spMk id="9" creationId="{A12CBD1B-A391-AABA-844C-D687CE4109ED}"/>
          </ac:spMkLst>
        </pc:spChg>
        <pc:spChg chg="add">
          <ac:chgData name="Dylan Breger" userId="9b3da09f-10fe-42ec-9aa5-9fa2a3e9cc20" providerId="ADAL" clId="{79F7125B-1F04-4215-9723-7F1549C888FB}" dt="2024-10-09T20:27:50.834" v="7" actId="22"/>
          <ac:spMkLst>
            <pc:docMk/>
            <pc:sldMk cId="4078309475" sldId="256"/>
            <ac:spMk id="11" creationId="{646FA47F-9A89-280D-4717-DEA9BD90A682}"/>
          </ac:spMkLst>
        </pc:spChg>
      </pc:sldChg>
      <pc:sldChg chg="add">
        <pc:chgData name="Dylan Breger" userId="9b3da09f-10fe-42ec-9aa5-9fa2a3e9cc20" providerId="ADAL" clId="{79F7125B-1F04-4215-9723-7F1549C888FB}" dt="2024-10-09T20:28:17.401" v="8"/>
        <pc:sldMkLst>
          <pc:docMk/>
          <pc:sldMk cId="550690834" sldId="214737651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"/>
          <c:w val="0.96562499999999996"/>
          <c:h val="0.69266721446979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AC8-46AE-95CF-9794BF89C5BD}"/>
              </c:ext>
            </c:extLst>
          </c:dPt>
          <c:dPt>
            <c:idx val="1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AC8-46AE-95CF-9794BF89C5BD}"/>
              </c:ext>
            </c:extLst>
          </c:dPt>
          <c:dPt>
            <c:idx val="2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AC8-46AE-95CF-9794BF89C5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Ad engagement metrics</c:v>
                </c:pt>
                <c:pt idx="1">
                  <c:v>Sales lift, conversion rate or other outcome - based metrics</c:v>
                </c:pt>
                <c:pt idx="2">
                  <c:v>Brand lift analysis</c:v>
                </c:pt>
                <c:pt idx="3">
                  <c:v>Reach and frequency reporting</c:v>
                </c:pt>
                <c:pt idx="4">
                  <c:v>A/B testing with different targeting parameters</c:v>
                </c:pt>
                <c:pt idx="5">
                  <c:v>Incrementality testing</c:v>
                </c:pt>
                <c:pt idx="6">
                  <c:v>None of the above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0.55000000000000004</c:v>
                </c:pt>
                <c:pt idx="1">
                  <c:v>0.52</c:v>
                </c:pt>
                <c:pt idx="2">
                  <c:v>0.46</c:v>
                </c:pt>
                <c:pt idx="3">
                  <c:v>0.44</c:v>
                </c:pt>
                <c:pt idx="4">
                  <c:v>0.38</c:v>
                </c:pt>
                <c:pt idx="5">
                  <c:v>0.21</c:v>
                </c:pt>
                <c:pt idx="6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C8-46AE-95CF-9794BF89C5B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-27"/>
        <c:axId val="708922272"/>
        <c:axId val="708921944"/>
      </c:barChart>
      <c:catAx>
        <c:axId val="70892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708921944"/>
        <c:crosses val="autoZero"/>
        <c:auto val="1"/>
        <c:lblAlgn val="ctr"/>
        <c:lblOffset val="100"/>
        <c:noMultiLvlLbl val="0"/>
      </c:catAx>
      <c:valAx>
        <c:axId val="708921944"/>
        <c:scaling>
          <c:orientation val="minMax"/>
          <c:max val="0.70000000000000007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70892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6F2D6-B62E-660C-9B94-6FB2FB9F7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C79D03-91D7-5BE6-A9F8-271B8920D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C9238-A589-4221-8B5C-7AE507561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33F6D-7CD0-AEAA-BB1C-EAF6FE66D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CBC3D-1822-0757-AD87-D395631E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4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896CE-5077-CA82-3A8E-CE31725CE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12EBF2-3F5E-2E8B-4514-354829AE00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63BE2-9111-4A85-5E31-52024D8E6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A60F3-2845-0F50-2F5E-8C20A4960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6D605-3B5B-5540-25F3-A4415BEBB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7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85FADE-1A98-712F-53A9-355C4F4DB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EFCC3A-789F-911D-EA82-8A5BC95A5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8696A-FC56-28C1-E907-1086FD48B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79BF5-CF46-9D2E-3D55-46F130A5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05765-EA9A-086B-4159-619597A8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3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C9038-43B2-83A6-2498-4497F5DEA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F7ED7-5208-5788-0ADF-AC7074774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652D3-7F71-E135-FA6A-D8D13302D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A4CE8-D23C-2B62-3C24-7FAB6152A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DFDDF-1835-3D55-BAD1-C7DCF5698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1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C8162-B2F0-DC97-3F56-E5D5F3D84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6CD5B-256F-FF10-1DB7-631B1C488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0C0F3-3D4C-EFB6-0BD9-20D51E1EC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B3E35-2A5E-7015-28D0-16191754A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113EC-585E-94EF-8A7E-3991A238E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0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09F13-AE5E-316C-7C09-2520D360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3BC62-AB2C-A29D-53CD-0830FB5E2B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81E6AC-C2EA-8256-053A-E3543730E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276C5-F8B7-7F47-0186-017D630C7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BB7B9F-BA9F-A898-F49F-C500C671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CF28C-4CA4-85C5-8446-72C31EA00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8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A5135-2A63-B267-A611-6CD301C61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9B772-7810-60AB-1112-BA8704BE2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23BC2-A047-139F-E002-E9D493086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AB0A83-A73F-0A4D-534D-91235BADF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CE05A5-6BE5-9B32-8807-2FF207EF7F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FB049A-C11A-82BE-2AFF-C09342D05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D054DF-8122-54EE-D761-95E86C15F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336257-9B38-1C77-629E-584518241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5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04371-A2FF-22A9-27E7-B723F885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E7B8EA-FF64-011B-C0CC-165F679BA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54BEF2-C410-D118-11E1-CB3275EF7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F9394-07CD-328B-003E-3F0A8820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5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F5EA2-3F36-7ED8-F493-01FEA7660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910E5E-5492-7B11-8C9B-61F87EE1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F7D2D-0D4B-5795-DC42-060BD4353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09EAE-5B61-3A55-7FC5-8F01CB96E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2DC4F-6A5B-AE6B-E4BA-E81011C29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A1778-8A6A-8C8F-D208-88EA99B96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FE6DD-507C-3006-875C-111F2F9CF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00078-786A-D153-6F55-46967E514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5B8C31-E0CF-4CB4-A9A2-19F9A8F30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5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E49F0-D7C3-3BA3-BF44-946239629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818247-9D65-D3C9-A520-AB6FBD0EC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26A6A-FEF6-1A51-BB42-709CB22F5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B4647-6466-5B36-0993-2112C32F4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BBF4D-9278-04B0-FDA7-816B4FE3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240B3-047B-FDEB-E0E8-0B864BBA4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2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1C61C8-E2A8-719D-2224-B7F9DFA89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AA943-9567-4962-E65E-6D8AE9A53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697F7-A720-2F16-BC2D-7BDE4B132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42B196-93B1-407B-AF03-E070897629D6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F9456-71B4-E8EA-393B-B980F2036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BEC97-5540-679B-5A50-1CF809996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8D7C75-D0BC-41E9-B158-3313D858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proximic.com/layout/set/proximic/Insights/Presentations-and-Whitepapers/2024/State-of-Privacy-in-Advertising-Report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2A440F-775D-980F-95D5-0631AFB2B0C9}"/>
              </a:ext>
            </a:extLst>
          </p:cNvPr>
          <p:cNvSpPr/>
          <p:nvPr/>
        </p:nvSpPr>
        <p:spPr>
          <a:xfrm>
            <a:off x="-3884" y="1686476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37DE825-3BD0-B831-E48D-903D940AC6D8}"/>
              </a:ext>
            </a:extLst>
          </p:cNvPr>
          <p:cNvGraphicFramePr/>
          <p:nvPr/>
        </p:nvGraphicFramePr>
        <p:xfrm>
          <a:off x="266904" y="2256367"/>
          <a:ext cx="11779954" cy="3576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34D79EE0-DD0E-0DF1-258A-2BE51ABA74DF}"/>
              </a:ext>
            </a:extLst>
          </p:cNvPr>
          <p:cNvSpPr txBox="1">
            <a:spLocks/>
          </p:cNvSpPr>
          <p:nvPr/>
        </p:nvSpPr>
        <p:spPr>
          <a:xfrm>
            <a:off x="5981" y="1826028"/>
            <a:ext cx="12164500" cy="362877"/>
          </a:xfrm>
          <a:prstGeom prst="rect">
            <a:avLst/>
          </a:prstGeom>
        </p:spPr>
        <p:txBody>
          <a:bodyPr/>
          <a:lstStyle>
            <a:lvl1pPr marL="874594" indent="-874594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8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94980" indent="-728826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7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15344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6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081492" indent="-583062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47642" indent="-583062" algn="l" defTabSz="1166122" rtl="0" eaLnBrk="1" latinLnBrk="0" hangingPunct="1">
              <a:spcBef>
                <a:spcPct val="20000"/>
              </a:spcBef>
              <a:buFont typeface="Arial"/>
              <a:buChar char="»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13780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7992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74606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220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000" b="1" u="sng">
                <a:solidFill>
                  <a:srgbClr val="1B1464"/>
                </a:solidFill>
                <a:latin typeface="Helvetica" panose="020B0403020202020204" pitchFamily="34" charset="0"/>
              </a:rPr>
              <a:t>Methods to assess campaign effectiveness in light of data privacy laws</a:t>
            </a: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F6EE81-8A1C-DB06-0CA4-A99DDFF35A59}"/>
              </a:ext>
            </a:extLst>
          </p:cNvPr>
          <p:cNvSpPr txBox="1"/>
          <p:nvPr/>
        </p:nvSpPr>
        <p:spPr>
          <a:xfrm>
            <a:off x="436866" y="5988534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Proximic by Comscore,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State of Privacy in Advertising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2024.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0336A9-824E-9446-42FD-07F4A11F203E}"/>
              </a:ext>
            </a:extLst>
          </p:cNvPr>
          <p:cNvSpPr txBox="1"/>
          <p:nvPr/>
        </p:nvSpPr>
        <p:spPr>
          <a:xfrm>
            <a:off x="10225088" y="2605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data privacy insights</a:t>
            </a:r>
          </a:p>
        </p:txBody>
      </p:sp>
      <p:pic>
        <p:nvPicPr>
          <p:cNvPr id="9" name="Picture 2">
            <a:hlinkClick r:id="rId3"/>
            <a:extLst>
              <a:ext uri="{FF2B5EF4-FFF2-40B4-BE49-F238E27FC236}">
                <a16:creationId xmlns:a16="http://schemas.microsoft.com/office/drawing/2014/main" id="{ED0608AC-1C00-2D7E-02B4-FC361C52BB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135B3B4-91F8-6099-CE39-711A69C69DD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1D7C38-8BA5-513B-58B3-B694D8FDF8C8}"/>
              </a:ext>
            </a:extLst>
          </p:cNvPr>
          <p:cNvSpPr/>
          <p:nvPr/>
        </p:nvSpPr>
        <p:spPr>
          <a:xfrm>
            <a:off x="-2" y="-2"/>
            <a:ext cx="3453321" cy="333720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 Privacy: Campaign Effectiveness Methods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13819B-0F4A-339D-DB59-3E21D34E7DA5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for more insights</a:t>
            </a: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from </a:t>
            </a:r>
            <a:r>
              <a:rPr kumimoji="0" lang="en-US" sz="1200" b="1" i="1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Proximic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by Comscore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74B83A-2F37-0605-FD83-3CD61CDA67E6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Marketers are relying on engagement, outcomes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and brand health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metrics as they navigate data privacy laws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E96313-3E1D-05B9-470A-D5F4177E7B0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95CD7DA-BB02-3679-E52E-10CE57526C2F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90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3D7425E-29A6-4868-8E62-8F95B8A72B08}"/>
</file>

<file path=customXml/itemProps2.xml><?xml version="1.0" encoding="utf-8"?>
<ds:datastoreItem xmlns:ds="http://schemas.openxmlformats.org/officeDocument/2006/customXml" ds:itemID="{210B8664-F1B0-4FEB-9E63-89FE1E306208}"/>
</file>

<file path=customXml/itemProps3.xml><?xml version="1.0" encoding="utf-8"?>
<ds:datastoreItem xmlns:ds="http://schemas.openxmlformats.org/officeDocument/2006/customXml" ds:itemID="{84E86C26-4A8E-40CD-B136-9A591051057C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2024-10-09T20:26:51Z</dcterms:created>
  <dcterms:modified xsi:type="dcterms:W3CDTF">2024-10-09T20:28:26Z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