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14737651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68F2AC0-4B08-4FCE-ADBC-052FB747554F}" v="1" dt="2024-10-09T20:29:26.2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15" d="100"/>
          <a:sy n="15" d="100"/>
        </p:scale>
        <p:origin x="336" y="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ylan Breger" userId="9b3da09f-10fe-42ec-9aa5-9fa2a3e9cc20" providerId="ADAL" clId="{468F2AC0-4B08-4FCE-ADBC-052FB747554F}"/>
    <pc:docChg chg="addSld delSld modSld">
      <pc:chgData name="Dylan Breger" userId="9b3da09f-10fe-42ec-9aa5-9fa2a3e9cc20" providerId="ADAL" clId="{468F2AC0-4B08-4FCE-ADBC-052FB747554F}" dt="2024-10-09T20:29:28.577" v="3" actId="47"/>
      <pc:docMkLst>
        <pc:docMk/>
      </pc:docMkLst>
      <pc:sldChg chg="addSp new del mod">
        <pc:chgData name="Dylan Breger" userId="9b3da09f-10fe-42ec-9aa5-9fa2a3e9cc20" providerId="ADAL" clId="{468F2AC0-4B08-4FCE-ADBC-052FB747554F}" dt="2024-10-09T20:29:28.577" v="3" actId="47"/>
        <pc:sldMkLst>
          <pc:docMk/>
          <pc:sldMk cId="4103969147" sldId="256"/>
        </pc:sldMkLst>
        <pc:spChg chg="add">
          <ac:chgData name="Dylan Breger" userId="9b3da09f-10fe-42ec-9aa5-9fa2a3e9cc20" providerId="ADAL" clId="{468F2AC0-4B08-4FCE-ADBC-052FB747554F}" dt="2024-10-09T20:29:10.834" v="1" actId="22"/>
          <ac:spMkLst>
            <pc:docMk/>
            <pc:sldMk cId="4103969147" sldId="256"/>
            <ac:spMk id="5" creationId="{3D0E2F92-01FE-1496-C393-6B31988CC259}"/>
          </ac:spMkLst>
        </pc:spChg>
      </pc:sldChg>
      <pc:sldChg chg="add">
        <pc:chgData name="Dylan Breger" userId="9b3da09f-10fe-42ec-9aa5-9fa2a3e9cc20" providerId="ADAL" clId="{468F2AC0-4B08-4FCE-ADBC-052FB747554F}" dt="2024-10-09T20:29:26.258" v="2"/>
        <pc:sldMkLst>
          <pc:docMk/>
          <pc:sldMk cId="1565973322" sldId="2147376516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8265606130550258E-2"/>
          <c:y val="0"/>
          <c:w val="0.96562499999999996"/>
          <c:h val="0.651938924620623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#</c:v>
                </c:pt>
              </c:strCache>
            </c:strRef>
          </c:tx>
          <c:spPr>
            <a:solidFill>
              <a:srgbClr val="00BFF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BFF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8F4-43E8-802A-DACBBB73F68D}"/>
              </c:ext>
            </c:extLst>
          </c:dPt>
          <c:dPt>
            <c:idx val="1"/>
            <c:invertIfNegative val="0"/>
            <c:bubble3D val="0"/>
            <c:spPr>
              <a:solidFill>
                <a:srgbClr val="00BFF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38F4-43E8-802A-DACBBB73F68D}"/>
              </c:ext>
            </c:extLst>
          </c:dPt>
          <c:dPt>
            <c:idx val="2"/>
            <c:invertIfNegative val="0"/>
            <c:bubble3D val="0"/>
            <c:spPr>
              <a:solidFill>
                <a:srgbClr val="00BFF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38F4-43E8-802A-DACBBB73F68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1B1464"/>
                    </a:solidFill>
                    <a:latin typeface="Helvetica" panose="020B04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First-Party Data</c:v>
                </c:pt>
                <c:pt idx="1">
                  <c:v>Contextual Data</c:v>
                </c:pt>
                <c:pt idx="2">
                  <c:v>Alternative Identifiers</c:v>
                </c:pt>
                <c:pt idx="3">
                  <c:v>Chrome Privacy
Sandbox Targeting</c:v>
                </c:pt>
                <c:pt idx="4">
                  <c:v>We Plan to Not 
Run Targeted Ads in 
States / Regions with 
Restrictive Privacy Laws</c:v>
                </c:pt>
                <c:pt idx="5">
                  <c:v>Not Sure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0.35</c:v>
                </c:pt>
                <c:pt idx="1">
                  <c:v>0.28999999999999998</c:v>
                </c:pt>
                <c:pt idx="2">
                  <c:v>0.11</c:v>
                </c:pt>
                <c:pt idx="3">
                  <c:v>0.02</c:v>
                </c:pt>
                <c:pt idx="4">
                  <c:v>0.06</c:v>
                </c:pt>
                <c:pt idx="5">
                  <c:v>0.16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8F4-43E8-802A-DACBBB73F68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20"/>
        <c:overlap val="-27"/>
        <c:axId val="708922272"/>
        <c:axId val="708921944"/>
      </c:barChart>
      <c:catAx>
        <c:axId val="708922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1F1A6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rgbClr val="1B1464"/>
                </a:solidFill>
                <a:latin typeface="Helvetica" panose="020B0403020202020204" pitchFamily="34" charset="0"/>
                <a:ea typeface="+mn-ea"/>
                <a:cs typeface="+mn-cs"/>
              </a:defRPr>
            </a:pPr>
            <a:endParaRPr lang="en-US"/>
          </a:p>
        </c:txPr>
        <c:crossAx val="708921944"/>
        <c:crosses val="autoZero"/>
        <c:auto val="1"/>
        <c:lblAlgn val="ctr"/>
        <c:lblOffset val="100"/>
        <c:noMultiLvlLbl val="0"/>
      </c:catAx>
      <c:valAx>
        <c:axId val="708921944"/>
        <c:scaling>
          <c:orientation val="minMax"/>
          <c:max val="0.5"/>
          <c:min val="0"/>
        </c:scaling>
        <c:delete val="1"/>
        <c:axPos val="l"/>
        <c:numFmt formatCode="0%" sourceLinked="1"/>
        <c:majorTickMark val="out"/>
        <c:minorTickMark val="none"/>
        <c:tickLblPos val="nextTo"/>
        <c:crossAx val="7089222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FF0C3-0F11-5E0A-298C-BC14668158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DB91A4-9185-7C8D-E3B5-3976F5F1F2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7ADDBD-2926-40EC-1B9E-2EA7FAF76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C73BB-B3E5-45F3-8CF7-DEE515093E5D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9AF48E-DB36-3C27-7B4B-C2C39FB81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7EA517-A24E-3FF6-7E2E-25B0FDFE4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14DDA-E6AA-4DB8-958F-F03120121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664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3E6409-5B29-26D1-8100-4E9B7247C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2B0FF0-D8CC-4F0A-4DD2-2C87AC148A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33EB1A-E9AE-3A4E-A449-FC8899EDD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C73BB-B3E5-45F3-8CF7-DEE515093E5D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4BB32E-9C45-BA2B-D4AB-3739727A0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80F137-AFC4-C1E6-AAC6-6BA5835E0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14DDA-E6AA-4DB8-958F-F03120121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67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5A4BBC4-5DD3-7598-6410-80C9DCC588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BB12B2-9140-5945-F253-A84D25591C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FF9A5D-D23B-C139-475C-F006DCBE7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C73BB-B3E5-45F3-8CF7-DEE515093E5D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9AA037-6881-B489-94BB-26A2E1E2F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453DCB-949B-4724-FCF7-D9C79D0D8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14DDA-E6AA-4DB8-958F-F03120121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601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2A6B3-F95B-A40E-A03C-8C99AEE68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EE5AE1-6652-DF11-25DD-497D542C13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FE8A4C-7409-49E4-6598-87342543B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C73BB-B3E5-45F3-8CF7-DEE515093E5D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E5C8DA-CB32-89D3-61FA-5222F8165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C4816E-AA14-551D-EE03-7F43F06E4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14DDA-E6AA-4DB8-958F-F03120121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458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A1FACA-0FB0-1753-0224-78C36E561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5CB626-9994-E53C-41A0-86AECB31C3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4B43AB-BD5B-BDF4-80AA-319ECFC61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C73BB-B3E5-45F3-8CF7-DEE515093E5D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893B60-C6CF-26C2-1336-45780A2AD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7D8625-0F34-4CF9-457C-FACCAC5E8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14DDA-E6AA-4DB8-958F-F03120121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057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D2F4F8-27B2-0B44-C0F5-97E180C20A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FDB9CD-D2F5-24D4-374B-59F6EA3F30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04390E-A153-5D0B-0995-9DE8F5E881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C408A1-D5B7-7C84-29FC-110283AC0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C73BB-B3E5-45F3-8CF7-DEE515093E5D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A7E267-AE81-5194-0DB4-28FB0055C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F9EFD5-5205-BBE2-2F7E-B9D8FAC89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14DDA-E6AA-4DB8-958F-F03120121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645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B174C-B859-DC40-99E0-DFCE8396E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8C6A54-BE7D-475F-69A9-140A805937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EF9093-4753-7DD7-F564-EC7B5A20F2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CB79A0-5D0E-7EDA-C1FF-CAA361E998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53ECE9-FB78-F68B-EE52-DDC6907666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3522BB9-DBD8-B67E-4A76-F61534B88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C73BB-B3E5-45F3-8CF7-DEE515093E5D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42DB81B-9D78-C9E9-6EF5-22DCBC1AF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07AAA3C-337E-7F5F-2D0C-2733D6E8D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14DDA-E6AA-4DB8-958F-F03120121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746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55B1C-15FB-6366-2620-8E23DAA0B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99BE6E-A2D3-6D1D-17CB-EFF0EFC99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C73BB-B3E5-45F3-8CF7-DEE515093E5D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384B9A-3371-D7CA-8B9D-1D70CB36F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9F69EC-3640-B1D4-FA27-2907AACF3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14DDA-E6AA-4DB8-958F-F03120121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591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5521981-708C-052D-4BBF-B146B415E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C73BB-B3E5-45F3-8CF7-DEE515093E5D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539540-63CB-3AB4-0BDA-CD1B5942F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EEADAA-4A4F-34A7-9791-CB2BA65C9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14DDA-E6AA-4DB8-958F-F03120121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229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9DAFC8-D237-A262-CA2E-040F2D3B37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4236CE-0867-5201-DB1C-17DD67665F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6EFEB9-DAB9-7DBB-F595-4A5D482D07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118434-5DA5-4A0E-12EF-225C22E15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C73BB-B3E5-45F3-8CF7-DEE515093E5D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1DC3A8-B735-1F0D-D145-1F3BAE05B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F29351-C81B-7259-B122-72D4626EC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14DDA-E6AA-4DB8-958F-F03120121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684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076261-2738-08E5-0559-4E48CE58D5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56CC6DB-5C56-4EA1-5AB3-1AFCA6ECF5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BA4742-88ED-AAD7-8ED9-5057B77EC2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3EB88D-7659-9552-3D6F-519A9AFE2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C73BB-B3E5-45F3-8CF7-DEE515093E5D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757B35-896A-52B9-B76C-7502BABC4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9C07F7-02DA-F2D8-73ED-AF3CC25AA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14DDA-E6AA-4DB8-958F-F03120121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788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0951C61-E7CC-D184-019F-E870E5B268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948C67-869C-9C37-A967-94E7C0B226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2FBAD9-96A6-096D-6ABB-588A4AB38B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0BC73BB-B3E5-45F3-8CF7-DEE515093E5D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1FA3D6-D77D-7A85-BAB7-077205DDF4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7D769E-934F-464C-96C3-149CE4AAF8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FA14DDA-E6AA-4DB8-958F-F03120121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451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hevab.com/signin" TargetMode="External"/><Relationship Id="rId7" Type="http://schemas.openxmlformats.org/officeDocument/2006/relationships/hyperlink" Target="https://thevab.com/insights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hyperlink" Target="https://www.proximic.com/layout/set/proximic/Insights/Presentations-and-Whitepapers/2024/State-of-Privacy-in-Advertising-Report" TargetMode="Externa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055126F-8D32-1D96-4200-3F73923F2356}"/>
              </a:ext>
            </a:extLst>
          </p:cNvPr>
          <p:cNvSpPr/>
          <p:nvPr/>
        </p:nvSpPr>
        <p:spPr>
          <a:xfrm>
            <a:off x="-3884" y="1686476"/>
            <a:ext cx="12192000" cy="5172987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632F4A9C-F992-766C-37ED-BA569AFF30C2}"/>
              </a:ext>
            </a:extLst>
          </p:cNvPr>
          <p:cNvGraphicFramePr/>
          <p:nvPr/>
        </p:nvGraphicFramePr>
        <p:xfrm>
          <a:off x="266904" y="2548975"/>
          <a:ext cx="11779954" cy="32834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8D05932F-5621-4D7C-7F75-8F70BDFEE1BA}"/>
              </a:ext>
            </a:extLst>
          </p:cNvPr>
          <p:cNvSpPr/>
          <p:nvPr/>
        </p:nvSpPr>
        <p:spPr>
          <a:xfrm>
            <a:off x="-2" y="-2"/>
            <a:ext cx="3278223" cy="326325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Data Privacy: Audience Targeting Strategies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39F693-1CE0-5F20-72F1-9F4C9E5A7A6F}"/>
              </a:ext>
            </a:extLst>
          </p:cNvPr>
          <p:cNvSpPr txBox="1"/>
          <p:nvPr/>
        </p:nvSpPr>
        <p:spPr>
          <a:xfrm>
            <a:off x="10225088" y="26057"/>
            <a:ext cx="20097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data privacy insights</a:t>
            </a:r>
          </a:p>
        </p:txBody>
      </p:sp>
      <p:pic>
        <p:nvPicPr>
          <p:cNvPr id="7" name="Picture 2">
            <a:hlinkClick r:id="rId3"/>
            <a:extLst>
              <a:ext uri="{FF2B5EF4-FFF2-40B4-BE49-F238E27FC236}">
                <a16:creationId xmlns:a16="http://schemas.microsoft.com/office/drawing/2014/main" id="{7455C706-E16D-CAD2-4633-687225E7020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18614D13-83B1-F999-4EB5-01E8F26796ED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0CD5BF6-0265-FB68-E573-5C5443E8BA6B}"/>
              </a:ext>
            </a:extLst>
          </p:cNvPr>
          <p:cNvSpPr txBox="1"/>
          <p:nvPr/>
        </p:nvSpPr>
        <p:spPr>
          <a:xfrm>
            <a:off x="436866" y="5988534"/>
            <a:ext cx="1177995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Source: Proximic by Comscore, </a:t>
            </a:r>
            <a:r>
              <a:rPr kumimoji="0" lang="en-US" sz="800" b="0" i="1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State of Privacy in Advertising</a:t>
            </a: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, 2024.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835B22BC-9A13-AB39-834E-A0ED1A7BEEF9}"/>
              </a:ext>
            </a:extLst>
          </p:cNvPr>
          <p:cNvSpPr txBox="1">
            <a:spLocks/>
          </p:cNvSpPr>
          <p:nvPr/>
        </p:nvSpPr>
        <p:spPr>
          <a:xfrm>
            <a:off x="5981" y="1826028"/>
            <a:ext cx="12164500" cy="362877"/>
          </a:xfrm>
          <a:prstGeom prst="rect">
            <a:avLst/>
          </a:prstGeom>
        </p:spPr>
        <p:txBody>
          <a:bodyPr/>
          <a:lstStyle>
            <a:lvl1pPr marL="874594" indent="-874594" algn="l" defTabSz="1166122" rtl="0" eaLnBrk="1" latinLnBrk="0" hangingPunct="1">
              <a:spcBef>
                <a:spcPct val="20000"/>
              </a:spcBef>
              <a:buFont typeface="Arial"/>
              <a:buChar char="•"/>
              <a:defRPr sz="81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94980" indent="-728826" algn="l" defTabSz="1166122" rtl="0" eaLnBrk="1" latinLnBrk="0" hangingPunct="1">
              <a:spcBef>
                <a:spcPct val="20000"/>
              </a:spcBef>
              <a:buFont typeface="Arial"/>
              <a:buChar char="–"/>
              <a:defRPr sz="71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915344" indent="-583062" algn="l" defTabSz="1166122" rtl="0" eaLnBrk="1" latinLnBrk="0" hangingPunct="1">
              <a:spcBef>
                <a:spcPct val="20000"/>
              </a:spcBef>
              <a:buFont typeface="Arial"/>
              <a:buChar char="•"/>
              <a:defRPr sz="61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081492" indent="-583062" algn="l" defTabSz="1166122" rtl="0" eaLnBrk="1" latinLnBrk="0" hangingPunct="1">
              <a:spcBef>
                <a:spcPct val="20000"/>
              </a:spcBef>
              <a:buFont typeface="Arial"/>
              <a:buChar char="–"/>
              <a:defRPr sz="5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247642" indent="-583062" algn="l" defTabSz="1166122" rtl="0" eaLnBrk="1" latinLnBrk="0" hangingPunct="1">
              <a:spcBef>
                <a:spcPct val="20000"/>
              </a:spcBef>
              <a:buFont typeface="Arial"/>
              <a:buChar char="»"/>
              <a:defRPr sz="5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413780" indent="-583062" algn="l" defTabSz="1166122" rtl="0" eaLnBrk="1" latinLnBrk="0" hangingPunct="1">
              <a:spcBef>
                <a:spcPct val="20000"/>
              </a:spcBef>
              <a:buFont typeface="Arial"/>
              <a:buChar char="•"/>
              <a:defRPr sz="5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579922" indent="-583062" algn="l" defTabSz="1166122" rtl="0" eaLnBrk="1" latinLnBrk="0" hangingPunct="1">
              <a:spcBef>
                <a:spcPct val="20000"/>
              </a:spcBef>
              <a:buFont typeface="Arial"/>
              <a:buChar char="•"/>
              <a:defRPr sz="5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746062" indent="-583062" algn="l" defTabSz="1166122" rtl="0" eaLnBrk="1" latinLnBrk="0" hangingPunct="1">
              <a:spcBef>
                <a:spcPct val="20000"/>
              </a:spcBef>
              <a:buFont typeface="Arial"/>
              <a:buChar char="•"/>
              <a:defRPr sz="5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912202" indent="-583062" algn="l" defTabSz="1166122" rtl="0" eaLnBrk="1" latinLnBrk="0" hangingPunct="1">
              <a:spcBef>
                <a:spcPct val="20000"/>
              </a:spcBef>
              <a:buFont typeface="Arial"/>
              <a:buChar char="•"/>
              <a:defRPr sz="5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116612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2000" b="1" u="sng">
                <a:solidFill>
                  <a:srgbClr val="1B1464"/>
                </a:solidFill>
                <a:latin typeface="Helvetica" panose="020B0403020202020204" pitchFamily="34" charset="0"/>
              </a:rPr>
              <a:t>Audience targeting strategies in a new era of data privacy</a:t>
            </a:r>
            <a:endParaRPr kumimoji="0" lang="en-US" sz="1800" b="0" i="1" u="none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anose="020B0403020202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51CB651-051F-F87A-DAEF-1B90EA00EB65}"/>
              </a:ext>
            </a:extLst>
          </p:cNvPr>
          <p:cNvSpPr txBox="1">
            <a:spLocks/>
          </p:cNvSpPr>
          <p:nvPr/>
        </p:nvSpPr>
        <p:spPr>
          <a:xfrm>
            <a:off x="-10272" y="6205737"/>
            <a:ext cx="12202272" cy="276999"/>
          </a:xfrm>
          <a:prstGeom prst="rect">
            <a:avLst/>
          </a:prstGeom>
          <a:solidFill>
            <a:srgbClr val="ED3C8D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Click here for more insights</a:t>
            </a:r>
            <a:r>
              <a:rPr lang="en-US" sz="1200" b="1" i="1">
                <a:solidFill>
                  <a:prstClr val="white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from </a:t>
            </a:r>
            <a:r>
              <a:rPr kumimoji="0" lang="en-US" sz="1200" b="1" i="1" strike="noStrike" kern="1200" cap="none" spc="0" normalizeH="0" baseline="0" noProof="0" err="1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Proximic</a:t>
            </a:r>
            <a:r>
              <a:rPr kumimoji="0" lang="en-US" sz="1200" b="1" i="1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by Comscore</a:t>
            </a:r>
            <a:endParaRPr kumimoji="0" lang="en-US" sz="1200" b="1" i="1" strike="noStrike" kern="1200" cap="none" spc="0" normalizeH="0" baseline="0" noProof="0">
              <a:ln>
                <a:noFill/>
              </a:ln>
              <a:solidFill>
                <a:srgbClr val="FFE600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2E58239-0A86-104E-EF21-C72ADDAFBC50}"/>
              </a:ext>
            </a:extLst>
          </p:cNvPr>
          <p:cNvSpPr/>
          <p:nvPr/>
        </p:nvSpPr>
        <p:spPr>
          <a:xfrm>
            <a:off x="10145" y="376757"/>
            <a:ext cx="1031661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600" b="1">
                <a:solidFill>
                  <a:srgbClr val="1B1464"/>
                </a:solidFill>
                <a:latin typeface="Helvetica" pitchFamily="2" charset="0"/>
              </a:rPr>
              <a:t>Marketers are adopting first-party and contextual data strategies as the industry shifts from traditional targeting identifiers</a:t>
            </a:r>
            <a:endParaRPr kumimoji="0" lang="en-US" sz="2600" b="1" i="0" u="none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itchFamily="2" charset="0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BBB5F12-5FB5-EDFC-6606-90A99CA94188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EAB0DC38-BCE1-936A-5C5B-820A9D7EEFFD}"/>
              </a:ext>
            </a:extLst>
          </p:cNvPr>
          <p:cNvSpPr/>
          <p:nvPr/>
        </p:nvSpPr>
        <p:spPr>
          <a:xfrm>
            <a:off x="483207" y="6533170"/>
            <a:ext cx="116872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1200" cap="none" spc="150" normalizeH="0" noProof="0">
                <a:ln>
                  <a:noFill/>
                </a:ln>
                <a:solidFill>
                  <a:srgbClr val="00BFF2"/>
                </a:solidFill>
                <a:effectLst/>
                <a:uLnTx/>
                <a:uFillTx/>
                <a:latin typeface="Helvetica" pitchFamily="2" charset="0"/>
                <a:ea typeface="Open Sans" panose="020B0606030504020204" pitchFamily="34" charset="0"/>
                <a:cs typeface="Open Sans" panose="020B0606030504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theVAB.com/insights</a:t>
            </a:r>
            <a:endParaRPr kumimoji="0" lang="en-US" b="1" i="0" u="sng" strike="noStrike" kern="1200" cap="none" spc="150" normalizeH="0" noProof="0">
              <a:ln>
                <a:noFill/>
              </a:ln>
              <a:solidFill>
                <a:srgbClr val="00BFF2"/>
              </a:solidFill>
              <a:effectLst/>
              <a:uLnTx/>
              <a:uFillTx/>
              <a:latin typeface="Helvetica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59733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590D0E3-EC73-49D5-9CE9-2E2C688D30DE}"/>
</file>

<file path=customXml/itemProps2.xml><?xml version="1.0" encoding="utf-8"?>
<ds:datastoreItem xmlns:ds="http://schemas.openxmlformats.org/officeDocument/2006/customXml" ds:itemID="{EA95C829-6F7B-4F0C-BD4D-6F4A6B54009E}"/>
</file>

<file path=customXml/itemProps3.xml><?xml version="1.0" encoding="utf-8"?>
<ds:datastoreItem xmlns:ds="http://schemas.openxmlformats.org/officeDocument/2006/customXml" ds:itemID="{FCFFEBE3-DAD6-4107-B4F3-ED48DC5CD17E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Dylan Breger</dc:creator>
  <cp:lastModifiedBy>Dylan Breger</cp:lastModifiedBy>
  <cp:revision>1</cp:revision>
  <dcterms:created xsi:type="dcterms:W3CDTF">2024-10-09T20:29:04Z</dcterms:created>
  <dcterms:modified xsi:type="dcterms:W3CDTF">2024-10-09T20:29:36Z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0x010100C24291D3CFFFB3468A8BEBC160241642</vt:lpwstr>
  </property>
</Properties>
</file>