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44996"/>
            <a:ext cx="12192000" cy="413384"/>
          </a:xfrm>
          <a:custGeom>
            <a:avLst/>
            <a:gdLst/>
            <a:ahLst/>
            <a:cxnLst/>
            <a:rect l="l" t="t" r="r" b="b"/>
            <a:pathLst>
              <a:path w="12192000" h="413384">
                <a:moveTo>
                  <a:pt x="0" y="413003"/>
                </a:moveTo>
                <a:lnTo>
                  <a:pt x="12192000" y="413003"/>
                </a:lnTo>
                <a:lnTo>
                  <a:pt x="12192000" y="0"/>
                </a:lnTo>
                <a:lnTo>
                  <a:pt x="0" y="0"/>
                </a:lnTo>
                <a:lnTo>
                  <a:pt x="0" y="413003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685544"/>
            <a:ext cx="12192000" cy="4482465"/>
          </a:xfrm>
          <a:custGeom>
            <a:avLst/>
            <a:gdLst/>
            <a:ahLst/>
            <a:cxnLst/>
            <a:rect l="l" t="t" r="r" b="b"/>
            <a:pathLst>
              <a:path w="12192000" h="4482465">
                <a:moveTo>
                  <a:pt x="0" y="4482083"/>
                </a:moveTo>
                <a:lnTo>
                  <a:pt x="12192000" y="4482083"/>
                </a:lnTo>
                <a:lnTo>
                  <a:pt x="12192000" y="0"/>
                </a:lnTo>
                <a:lnTo>
                  <a:pt x="0" y="0"/>
                </a:lnTo>
                <a:lnTo>
                  <a:pt x="0" y="4482083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144767" y="1685544"/>
            <a:ext cx="6047740" cy="4351020"/>
          </a:xfrm>
          <a:custGeom>
            <a:avLst/>
            <a:gdLst/>
            <a:ahLst/>
            <a:cxnLst/>
            <a:rect l="l" t="t" r="r" b="b"/>
            <a:pathLst>
              <a:path w="6047740" h="4351020">
                <a:moveTo>
                  <a:pt x="6047232" y="0"/>
                </a:moveTo>
                <a:lnTo>
                  <a:pt x="0" y="0"/>
                </a:lnTo>
                <a:lnTo>
                  <a:pt x="0" y="4351020"/>
                </a:lnTo>
                <a:lnTo>
                  <a:pt x="6047232" y="4351020"/>
                </a:lnTo>
                <a:lnTo>
                  <a:pt x="6047232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144767" y="1685544"/>
            <a:ext cx="6047740" cy="4351020"/>
          </a:xfrm>
          <a:custGeom>
            <a:avLst/>
            <a:gdLst/>
            <a:ahLst/>
            <a:cxnLst/>
            <a:rect l="l" t="t" r="r" b="b"/>
            <a:pathLst>
              <a:path w="6047740" h="4351020">
                <a:moveTo>
                  <a:pt x="0" y="0"/>
                </a:moveTo>
                <a:lnTo>
                  <a:pt x="6047232" y="0"/>
                </a:lnTo>
                <a:lnTo>
                  <a:pt x="6047232" y="4351020"/>
                </a:lnTo>
                <a:lnTo>
                  <a:pt x="0" y="435102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162C51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7.jpg"/><Relationship Id="rId9" Type="http://schemas.openxmlformats.org/officeDocument/2006/relationships/image" Target="../media/image8.png"/><Relationship Id="rId10" Type="http://schemas.openxmlformats.org/officeDocument/2006/relationships/image" Target="../media/image9.jpg"/><Relationship Id="rId11" Type="http://schemas.openxmlformats.org/officeDocument/2006/relationships/image" Target="../media/image10.jpg"/><Relationship Id="rId12" Type="http://schemas.openxmlformats.org/officeDocument/2006/relationships/image" Target="../media/image11.jpg"/><Relationship Id="rId13" Type="http://schemas.openxmlformats.org/officeDocument/2006/relationships/image" Target="../media/image12.jpg"/><Relationship Id="rId14" Type="http://schemas.openxmlformats.org/officeDocument/2006/relationships/image" Target="../media/image13.jpg"/><Relationship Id="rId15" Type="http://schemas.openxmlformats.org/officeDocument/2006/relationships/hyperlink" Target="https://thevab.com/insight/hidden-costs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9068" y="534498"/>
            <a:ext cx="912241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North</a:t>
            </a:r>
            <a:r>
              <a:rPr dirty="0" sz="2600" spc="-1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American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cost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digital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fraud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is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equal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the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national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cable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spend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U.S.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4" name="object 4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7172983" y="1734176"/>
            <a:ext cx="39916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U.S.</a:t>
            </a:r>
            <a:r>
              <a:rPr dirty="0" u="sng" sz="1600" spc="-2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National</a:t>
            </a:r>
            <a:r>
              <a:rPr dirty="0" u="sng" sz="1600" spc="-1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&amp;</a:t>
            </a:r>
            <a:r>
              <a:rPr dirty="0" u="sng" sz="1600" spc="-2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Local</a:t>
            </a:r>
            <a:r>
              <a:rPr dirty="0" u="sng" sz="1600" spc="-2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Cable</a:t>
            </a:r>
            <a:r>
              <a:rPr dirty="0" u="sng" sz="1600" spc="-2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600" spc="-7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Ad </a:t>
            </a:r>
            <a:r>
              <a:rPr dirty="0" u="sng" sz="16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Spend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030410" y="1745862"/>
            <a:ext cx="37947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North</a:t>
            </a:r>
            <a:r>
              <a:rPr dirty="0" u="sng" sz="1600" spc="-9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America</a:t>
            </a:r>
            <a:r>
              <a:rPr dirty="0" u="sng" sz="1600" spc="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Cost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of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Digital</a:t>
            </a:r>
            <a:r>
              <a:rPr dirty="0" u="sng" sz="1600" spc="-7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Ad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Fraud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2137410" y="2210561"/>
            <a:ext cx="1887220" cy="2185670"/>
            <a:chOff x="2137410" y="2210561"/>
            <a:chExt cx="1887220" cy="2185670"/>
          </a:xfrm>
        </p:grpSpPr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56460" y="2229611"/>
              <a:ext cx="1848611" cy="2147303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2146935" y="2220086"/>
              <a:ext cx="1868170" cy="2166620"/>
            </a:xfrm>
            <a:custGeom>
              <a:avLst/>
              <a:gdLst/>
              <a:ahLst/>
              <a:cxnLst/>
              <a:rect l="l" t="t" r="r" b="b"/>
              <a:pathLst>
                <a:path w="1868170" h="2166620">
                  <a:moveTo>
                    <a:pt x="0" y="0"/>
                  </a:moveTo>
                  <a:lnTo>
                    <a:pt x="1867662" y="0"/>
                  </a:lnTo>
                  <a:lnTo>
                    <a:pt x="1867662" y="2166366"/>
                  </a:lnTo>
                  <a:lnTo>
                    <a:pt x="0" y="2166366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E8499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1369822" y="4513839"/>
            <a:ext cx="3406775" cy="1064260"/>
            <a:chOff x="1369822" y="4513839"/>
            <a:chExt cx="3406775" cy="1064260"/>
          </a:xfrm>
        </p:grpSpPr>
        <p:sp>
          <p:nvSpPr>
            <p:cNvPr id="12" name="object 12" descr=""/>
            <p:cNvSpPr/>
            <p:nvPr/>
          </p:nvSpPr>
          <p:spPr>
            <a:xfrm>
              <a:off x="1376172" y="4520189"/>
              <a:ext cx="3394075" cy="1051560"/>
            </a:xfrm>
            <a:custGeom>
              <a:avLst/>
              <a:gdLst/>
              <a:ahLst/>
              <a:cxnLst/>
              <a:rect l="l" t="t" r="r" b="b"/>
              <a:pathLst>
                <a:path w="3394075" h="1051560">
                  <a:moveTo>
                    <a:pt x="3218688" y="0"/>
                  </a:moveTo>
                  <a:lnTo>
                    <a:pt x="175260" y="0"/>
                  </a:lnTo>
                  <a:lnTo>
                    <a:pt x="128671" y="6260"/>
                  </a:lnTo>
                  <a:lnTo>
                    <a:pt x="86805" y="23926"/>
                  </a:lnTo>
                  <a:lnTo>
                    <a:pt x="51334" y="51330"/>
                  </a:lnTo>
                  <a:lnTo>
                    <a:pt x="23929" y="86800"/>
                  </a:lnTo>
                  <a:lnTo>
                    <a:pt x="6260" y="128666"/>
                  </a:lnTo>
                  <a:lnTo>
                    <a:pt x="0" y="175260"/>
                  </a:lnTo>
                  <a:lnTo>
                    <a:pt x="0" y="876287"/>
                  </a:lnTo>
                  <a:lnTo>
                    <a:pt x="6260" y="922881"/>
                  </a:lnTo>
                  <a:lnTo>
                    <a:pt x="23929" y="964750"/>
                  </a:lnTo>
                  <a:lnTo>
                    <a:pt x="51334" y="1000223"/>
                  </a:lnTo>
                  <a:lnTo>
                    <a:pt x="86805" y="1027629"/>
                  </a:lnTo>
                  <a:lnTo>
                    <a:pt x="128671" y="1045299"/>
                  </a:lnTo>
                  <a:lnTo>
                    <a:pt x="175260" y="1051560"/>
                  </a:lnTo>
                  <a:lnTo>
                    <a:pt x="3218688" y="1051560"/>
                  </a:lnTo>
                  <a:lnTo>
                    <a:pt x="3265276" y="1045299"/>
                  </a:lnTo>
                  <a:lnTo>
                    <a:pt x="3307142" y="1027629"/>
                  </a:lnTo>
                  <a:lnTo>
                    <a:pt x="3342613" y="1000223"/>
                  </a:lnTo>
                  <a:lnTo>
                    <a:pt x="3370018" y="964750"/>
                  </a:lnTo>
                  <a:lnTo>
                    <a:pt x="3387687" y="922881"/>
                  </a:lnTo>
                  <a:lnTo>
                    <a:pt x="3393948" y="876287"/>
                  </a:lnTo>
                  <a:lnTo>
                    <a:pt x="3393948" y="175260"/>
                  </a:lnTo>
                  <a:lnTo>
                    <a:pt x="3387687" y="128666"/>
                  </a:lnTo>
                  <a:lnTo>
                    <a:pt x="3370018" y="86800"/>
                  </a:lnTo>
                  <a:lnTo>
                    <a:pt x="3342613" y="51330"/>
                  </a:lnTo>
                  <a:lnTo>
                    <a:pt x="3307142" y="23926"/>
                  </a:lnTo>
                  <a:lnTo>
                    <a:pt x="3265276" y="6260"/>
                  </a:lnTo>
                  <a:lnTo>
                    <a:pt x="32186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76172" y="4520189"/>
              <a:ext cx="3394075" cy="1051560"/>
            </a:xfrm>
            <a:custGeom>
              <a:avLst/>
              <a:gdLst/>
              <a:ahLst/>
              <a:cxnLst/>
              <a:rect l="l" t="t" r="r" b="b"/>
              <a:pathLst>
                <a:path w="3394075" h="1051560">
                  <a:moveTo>
                    <a:pt x="0" y="175260"/>
                  </a:moveTo>
                  <a:lnTo>
                    <a:pt x="6260" y="128666"/>
                  </a:lnTo>
                  <a:lnTo>
                    <a:pt x="23929" y="86800"/>
                  </a:lnTo>
                  <a:lnTo>
                    <a:pt x="51334" y="51330"/>
                  </a:lnTo>
                  <a:lnTo>
                    <a:pt x="86805" y="23926"/>
                  </a:lnTo>
                  <a:lnTo>
                    <a:pt x="128671" y="6260"/>
                  </a:lnTo>
                  <a:lnTo>
                    <a:pt x="175260" y="0"/>
                  </a:lnTo>
                  <a:lnTo>
                    <a:pt x="3218688" y="0"/>
                  </a:lnTo>
                  <a:lnTo>
                    <a:pt x="3265276" y="6260"/>
                  </a:lnTo>
                  <a:lnTo>
                    <a:pt x="3307142" y="23926"/>
                  </a:lnTo>
                  <a:lnTo>
                    <a:pt x="3342613" y="51330"/>
                  </a:lnTo>
                  <a:lnTo>
                    <a:pt x="3370018" y="86800"/>
                  </a:lnTo>
                  <a:lnTo>
                    <a:pt x="3387687" y="128666"/>
                  </a:lnTo>
                  <a:lnTo>
                    <a:pt x="3393948" y="175260"/>
                  </a:lnTo>
                  <a:lnTo>
                    <a:pt x="3393948" y="876287"/>
                  </a:lnTo>
                  <a:lnTo>
                    <a:pt x="3387687" y="922881"/>
                  </a:lnTo>
                  <a:lnTo>
                    <a:pt x="3370018" y="964750"/>
                  </a:lnTo>
                  <a:lnTo>
                    <a:pt x="3342613" y="1000223"/>
                  </a:lnTo>
                  <a:lnTo>
                    <a:pt x="3307142" y="1027629"/>
                  </a:lnTo>
                  <a:lnTo>
                    <a:pt x="3265276" y="1045299"/>
                  </a:lnTo>
                  <a:lnTo>
                    <a:pt x="3218688" y="1051560"/>
                  </a:lnTo>
                  <a:lnTo>
                    <a:pt x="175260" y="1051560"/>
                  </a:lnTo>
                  <a:lnTo>
                    <a:pt x="128671" y="1045299"/>
                  </a:lnTo>
                  <a:lnTo>
                    <a:pt x="86805" y="1027629"/>
                  </a:lnTo>
                  <a:lnTo>
                    <a:pt x="51334" y="1000223"/>
                  </a:lnTo>
                  <a:lnTo>
                    <a:pt x="23929" y="964750"/>
                  </a:lnTo>
                  <a:lnTo>
                    <a:pt x="6260" y="922881"/>
                  </a:lnTo>
                  <a:lnTo>
                    <a:pt x="0" y="876287"/>
                  </a:lnTo>
                  <a:lnTo>
                    <a:pt x="0" y="175260"/>
                  </a:lnTo>
                  <a:close/>
                </a:path>
              </a:pathLst>
            </a:custGeom>
            <a:ln w="1270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339068" y="4646909"/>
            <a:ext cx="5715000" cy="13500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224154">
              <a:lnSpc>
                <a:spcPct val="100000"/>
              </a:lnSpc>
              <a:spcBef>
                <a:spcPts val="100"/>
              </a:spcBef>
            </a:pPr>
            <a:r>
              <a:rPr dirty="0" sz="4800" spc="-20" b="1">
                <a:solidFill>
                  <a:srgbClr val="EC3B8D"/>
                </a:solidFill>
                <a:latin typeface="Arial"/>
                <a:cs typeface="Arial"/>
              </a:rPr>
              <a:t>$35B</a:t>
            </a:r>
            <a:endParaRPr sz="4800">
              <a:latin typeface="Arial"/>
              <a:cs typeface="Arial"/>
            </a:endParaRPr>
          </a:p>
          <a:p>
            <a:pPr marL="12700" marR="5080" indent="-635">
              <a:lnSpc>
                <a:spcPct val="100000"/>
              </a:lnSpc>
              <a:spcBef>
                <a:spcPts val="2985"/>
              </a:spcBef>
            </a:pP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Source: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Juniper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Research,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Quantifying</a:t>
            </a:r>
            <a:r>
              <a:rPr dirty="0" sz="700" spc="3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Cost</a:t>
            </a:r>
            <a:r>
              <a:rPr dirty="0" sz="700" spc="-2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Ad</a:t>
            </a:r>
            <a:r>
              <a:rPr dirty="0" sz="700" spc="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Fraud: 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2023-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2028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,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9/26/2023.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eMarketer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Insider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Intelligence,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estimated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based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MoffettNathanson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company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reports.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Based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estimated</a:t>
            </a:r>
            <a:r>
              <a:rPr dirty="0" sz="7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spending;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national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cable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($28.5B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total)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local cable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($5.3B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total).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7481061" y="4495551"/>
            <a:ext cx="3406775" cy="1064260"/>
            <a:chOff x="7481061" y="4495551"/>
            <a:chExt cx="3406775" cy="1064260"/>
          </a:xfrm>
        </p:grpSpPr>
        <p:sp>
          <p:nvSpPr>
            <p:cNvPr id="16" name="object 16" descr=""/>
            <p:cNvSpPr/>
            <p:nvPr/>
          </p:nvSpPr>
          <p:spPr>
            <a:xfrm>
              <a:off x="7487411" y="4501901"/>
              <a:ext cx="3394075" cy="1051560"/>
            </a:xfrm>
            <a:custGeom>
              <a:avLst/>
              <a:gdLst/>
              <a:ahLst/>
              <a:cxnLst/>
              <a:rect l="l" t="t" r="r" b="b"/>
              <a:pathLst>
                <a:path w="3394075" h="1051560">
                  <a:moveTo>
                    <a:pt x="3218688" y="0"/>
                  </a:moveTo>
                  <a:lnTo>
                    <a:pt x="175260" y="0"/>
                  </a:lnTo>
                  <a:lnTo>
                    <a:pt x="128671" y="6260"/>
                  </a:lnTo>
                  <a:lnTo>
                    <a:pt x="86805" y="23926"/>
                  </a:lnTo>
                  <a:lnTo>
                    <a:pt x="51334" y="51330"/>
                  </a:lnTo>
                  <a:lnTo>
                    <a:pt x="23929" y="86800"/>
                  </a:lnTo>
                  <a:lnTo>
                    <a:pt x="6260" y="128666"/>
                  </a:lnTo>
                  <a:lnTo>
                    <a:pt x="0" y="175260"/>
                  </a:lnTo>
                  <a:lnTo>
                    <a:pt x="0" y="876287"/>
                  </a:lnTo>
                  <a:lnTo>
                    <a:pt x="6260" y="922881"/>
                  </a:lnTo>
                  <a:lnTo>
                    <a:pt x="23929" y="964750"/>
                  </a:lnTo>
                  <a:lnTo>
                    <a:pt x="51334" y="1000223"/>
                  </a:lnTo>
                  <a:lnTo>
                    <a:pt x="86805" y="1027629"/>
                  </a:lnTo>
                  <a:lnTo>
                    <a:pt x="128671" y="1045299"/>
                  </a:lnTo>
                  <a:lnTo>
                    <a:pt x="175260" y="1051560"/>
                  </a:lnTo>
                  <a:lnTo>
                    <a:pt x="3218688" y="1051560"/>
                  </a:lnTo>
                  <a:lnTo>
                    <a:pt x="3265276" y="1045299"/>
                  </a:lnTo>
                  <a:lnTo>
                    <a:pt x="3307142" y="1027629"/>
                  </a:lnTo>
                  <a:lnTo>
                    <a:pt x="3342613" y="1000223"/>
                  </a:lnTo>
                  <a:lnTo>
                    <a:pt x="3370018" y="964750"/>
                  </a:lnTo>
                  <a:lnTo>
                    <a:pt x="3387687" y="922881"/>
                  </a:lnTo>
                  <a:lnTo>
                    <a:pt x="3393948" y="876287"/>
                  </a:lnTo>
                  <a:lnTo>
                    <a:pt x="3393948" y="175260"/>
                  </a:lnTo>
                  <a:lnTo>
                    <a:pt x="3387687" y="128666"/>
                  </a:lnTo>
                  <a:lnTo>
                    <a:pt x="3370018" y="86800"/>
                  </a:lnTo>
                  <a:lnTo>
                    <a:pt x="3342613" y="51330"/>
                  </a:lnTo>
                  <a:lnTo>
                    <a:pt x="3307142" y="23926"/>
                  </a:lnTo>
                  <a:lnTo>
                    <a:pt x="3265276" y="6260"/>
                  </a:lnTo>
                  <a:lnTo>
                    <a:pt x="32186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487411" y="4501901"/>
              <a:ext cx="3394075" cy="1051560"/>
            </a:xfrm>
            <a:custGeom>
              <a:avLst/>
              <a:gdLst/>
              <a:ahLst/>
              <a:cxnLst/>
              <a:rect l="l" t="t" r="r" b="b"/>
              <a:pathLst>
                <a:path w="3394075" h="1051560">
                  <a:moveTo>
                    <a:pt x="0" y="175260"/>
                  </a:moveTo>
                  <a:lnTo>
                    <a:pt x="6260" y="128666"/>
                  </a:lnTo>
                  <a:lnTo>
                    <a:pt x="23929" y="86800"/>
                  </a:lnTo>
                  <a:lnTo>
                    <a:pt x="51334" y="51330"/>
                  </a:lnTo>
                  <a:lnTo>
                    <a:pt x="86805" y="23926"/>
                  </a:lnTo>
                  <a:lnTo>
                    <a:pt x="128671" y="6260"/>
                  </a:lnTo>
                  <a:lnTo>
                    <a:pt x="175260" y="0"/>
                  </a:lnTo>
                  <a:lnTo>
                    <a:pt x="3218688" y="0"/>
                  </a:lnTo>
                  <a:lnTo>
                    <a:pt x="3265276" y="6260"/>
                  </a:lnTo>
                  <a:lnTo>
                    <a:pt x="3307142" y="23926"/>
                  </a:lnTo>
                  <a:lnTo>
                    <a:pt x="3342613" y="51330"/>
                  </a:lnTo>
                  <a:lnTo>
                    <a:pt x="3370018" y="86800"/>
                  </a:lnTo>
                  <a:lnTo>
                    <a:pt x="3387687" y="128666"/>
                  </a:lnTo>
                  <a:lnTo>
                    <a:pt x="3393948" y="175260"/>
                  </a:lnTo>
                  <a:lnTo>
                    <a:pt x="3393948" y="876287"/>
                  </a:lnTo>
                  <a:lnTo>
                    <a:pt x="3387687" y="922881"/>
                  </a:lnTo>
                  <a:lnTo>
                    <a:pt x="3370018" y="964750"/>
                  </a:lnTo>
                  <a:lnTo>
                    <a:pt x="3342613" y="1000223"/>
                  </a:lnTo>
                  <a:lnTo>
                    <a:pt x="3307142" y="1027629"/>
                  </a:lnTo>
                  <a:lnTo>
                    <a:pt x="3265276" y="1045299"/>
                  </a:lnTo>
                  <a:lnTo>
                    <a:pt x="3218688" y="1051560"/>
                  </a:lnTo>
                  <a:lnTo>
                    <a:pt x="175260" y="1051560"/>
                  </a:lnTo>
                  <a:lnTo>
                    <a:pt x="128671" y="1045299"/>
                  </a:lnTo>
                  <a:lnTo>
                    <a:pt x="86805" y="1027629"/>
                  </a:lnTo>
                  <a:lnTo>
                    <a:pt x="51334" y="1000223"/>
                  </a:lnTo>
                  <a:lnTo>
                    <a:pt x="23929" y="964750"/>
                  </a:lnTo>
                  <a:lnTo>
                    <a:pt x="6260" y="922881"/>
                  </a:lnTo>
                  <a:lnTo>
                    <a:pt x="0" y="876287"/>
                  </a:lnTo>
                  <a:lnTo>
                    <a:pt x="0" y="175260"/>
                  </a:lnTo>
                  <a:close/>
                </a:path>
              </a:pathLst>
            </a:custGeom>
            <a:ln w="1270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8452112" y="4628460"/>
            <a:ext cx="148018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20" b="1">
                <a:solidFill>
                  <a:srgbClr val="00BEF1"/>
                </a:solidFill>
                <a:latin typeface="Arial"/>
                <a:cs typeface="Arial"/>
              </a:rPr>
              <a:t>$34B</a:t>
            </a:r>
            <a:endParaRPr sz="4800">
              <a:latin typeface="Arial"/>
              <a:cs typeface="Aria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6424040" y="2050160"/>
            <a:ext cx="5497830" cy="2383155"/>
            <a:chOff x="6424040" y="2050160"/>
            <a:chExt cx="5497830" cy="2383155"/>
          </a:xfrm>
        </p:grpSpPr>
        <p:sp>
          <p:nvSpPr>
            <p:cNvPr id="20" name="object 20" descr=""/>
            <p:cNvSpPr/>
            <p:nvPr/>
          </p:nvSpPr>
          <p:spPr>
            <a:xfrm>
              <a:off x="6433565" y="2059685"/>
              <a:ext cx="5478780" cy="2364105"/>
            </a:xfrm>
            <a:custGeom>
              <a:avLst/>
              <a:gdLst/>
              <a:ahLst/>
              <a:cxnLst/>
              <a:rect l="l" t="t" r="r" b="b"/>
              <a:pathLst>
                <a:path w="5478780" h="2364104">
                  <a:moveTo>
                    <a:pt x="5478780" y="0"/>
                  </a:moveTo>
                  <a:lnTo>
                    <a:pt x="0" y="0"/>
                  </a:lnTo>
                  <a:lnTo>
                    <a:pt x="0" y="2363724"/>
                  </a:lnTo>
                  <a:lnTo>
                    <a:pt x="5478780" y="2363724"/>
                  </a:lnTo>
                  <a:lnTo>
                    <a:pt x="5478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433565" y="2059685"/>
              <a:ext cx="5478780" cy="2364105"/>
            </a:xfrm>
            <a:custGeom>
              <a:avLst/>
              <a:gdLst/>
              <a:ahLst/>
              <a:cxnLst/>
              <a:rect l="l" t="t" r="r" b="b"/>
              <a:pathLst>
                <a:path w="5478780" h="2364104">
                  <a:moveTo>
                    <a:pt x="0" y="0"/>
                  </a:moveTo>
                  <a:lnTo>
                    <a:pt x="5478780" y="0"/>
                  </a:lnTo>
                  <a:lnTo>
                    <a:pt x="5478780" y="2363724"/>
                  </a:lnTo>
                  <a:lnTo>
                    <a:pt x="0" y="2363724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57487" y="2161031"/>
              <a:ext cx="716279" cy="1075943"/>
            </a:xfrm>
            <a:prstGeom prst="rect">
              <a:avLst/>
            </a:prstGeom>
          </p:spPr>
        </p:pic>
        <p:sp>
          <p:nvSpPr>
            <p:cNvPr id="23" name="object 23" descr=""/>
            <p:cNvSpPr/>
            <p:nvPr/>
          </p:nvSpPr>
          <p:spPr>
            <a:xfrm>
              <a:off x="8852725" y="2156269"/>
              <a:ext cx="725805" cy="1085850"/>
            </a:xfrm>
            <a:custGeom>
              <a:avLst/>
              <a:gdLst/>
              <a:ahLst/>
              <a:cxnLst/>
              <a:rect l="l" t="t" r="r" b="b"/>
              <a:pathLst>
                <a:path w="725804" h="1085850">
                  <a:moveTo>
                    <a:pt x="0" y="0"/>
                  </a:moveTo>
                  <a:lnTo>
                    <a:pt x="725804" y="0"/>
                  </a:lnTo>
                  <a:lnTo>
                    <a:pt x="725804" y="1085468"/>
                  </a:lnTo>
                  <a:lnTo>
                    <a:pt x="0" y="108546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673595" y="2154935"/>
              <a:ext cx="717803" cy="1078991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6668833" y="2150173"/>
              <a:ext cx="727710" cy="1089025"/>
            </a:xfrm>
            <a:custGeom>
              <a:avLst/>
              <a:gdLst/>
              <a:ahLst/>
              <a:cxnLst/>
              <a:rect l="l" t="t" r="r" b="b"/>
              <a:pathLst>
                <a:path w="727709" h="1089025">
                  <a:moveTo>
                    <a:pt x="0" y="0"/>
                  </a:moveTo>
                  <a:lnTo>
                    <a:pt x="727328" y="0"/>
                  </a:lnTo>
                  <a:lnTo>
                    <a:pt x="727328" y="1088516"/>
                  </a:lnTo>
                  <a:lnTo>
                    <a:pt x="0" y="108851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744967" y="3281171"/>
              <a:ext cx="734567" cy="1078991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7740205" y="3276409"/>
              <a:ext cx="744220" cy="1089025"/>
            </a:xfrm>
            <a:custGeom>
              <a:avLst/>
              <a:gdLst/>
              <a:ahLst/>
              <a:cxnLst/>
              <a:rect l="l" t="t" r="r" b="b"/>
              <a:pathLst>
                <a:path w="744220" h="1089025">
                  <a:moveTo>
                    <a:pt x="0" y="0"/>
                  </a:moveTo>
                  <a:lnTo>
                    <a:pt x="744093" y="0"/>
                  </a:lnTo>
                  <a:lnTo>
                    <a:pt x="744093" y="1088516"/>
                  </a:lnTo>
                  <a:lnTo>
                    <a:pt x="0" y="108851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1919" y="2154935"/>
              <a:ext cx="754378" cy="1078991"/>
            </a:xfrm>
            <a:prstGeom prst="rect">
              <a:avLst/>
            </a:prstGeom>
          </p:spPr>
        </p:pic>
        <p:sp>
          <p:nvSpPr>
            <p:cNvPr id="29" name="object 29" descr=""/>
            <p:cNvSpPr/>
            <p:nvPr/>
          </p:nvSpPr>
          <p:spPr>
            <a:xfrm>
              <a:off x="7737157" y="2150173"/>
              <a:ext cx="763905" cy="1089025"/>
            </a:xfrm>
            <a:custGeom>
              <a:avLst/>
              <a:gdLst/>
              <a:ahLst/>
              <a:cxnLst/>
              <a:rect l="l" t="t" r="r" b="b"/>
              <a:pathLst>
                <a:path w="763904" h="1089025">
                  <a:moveTo>
                    <a:pt x="0" y="0"/>
                  </a:moveTo>
                  <a:lnTo>
                    <a:pt x="763904" y="0"/>
                  </a:lnTo>
                  <a:lnTo>
                    <a:pt x="763904" y="1088516"/>
                  </a:lnTo>
                  <a:lnTo>
                    <a:pt x="0" y="108851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9902951" y="3282695"/>
              <a:ext cx="727075" cy="1076325"/>
            </a:xfrm>
            <a:custGeom>
              <a:avLst/>
              <a:gdLst/>
              <a:ahLst/>
              <a:cxnLst/>
              <a:rect l="l" t="t" r="r" b="b"/>
              <a:pathLst>
                <a:path w="727075" h="1076325">
                  <a:moveTo>
                    <a:pt x="726948" y="0"/>
                  </a:moveTo>
                  <a:lnTo>
                    <a:pt x="0" y="0"/>
                  </a:lnTo>
                  <a:lnTo>
                    <a:pt x="0" y="1075944"/>
                  </a:lnTo>
                  <a:lnTo>
                    <a:pt x="726948" y="1075944"/>
                  </a:lnTo>
                  <a:lnTo>
                    <a:pt x="72694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1" name="object 3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902952" y="3665220"/>
              <a:ext cx="726947" cy="310895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901427" y="2161031"/>
              <a:ext cx="719326" cy="1072883"/>
            </a:xfrm>
            <a:prstGeom prst="rect">
              <a:avLst/>
            </a:prstGeom>
          </p:spPr>
        </p:pic>
        <p:sp>
          <p:nvSpPr>
            <p:cNvPr id="33" name="object 33" descr=""/>
            <p:cNvSpPr/>
            <p:nvPr/>
          </p:nvSpPr>
          <p:spPr>
            <a:xfrm>
              <a:off x="9896665" y="2156269"/>
              <a:ext cx="728980" cy="1082675"/>
            </a:xfrm>
            <a:custGeom>
              <a:avLst/>
              <a:gdLst/>
              <a:ahLst/>
              <a:cxnLst/>
              <a:rect l="l" t="t" r="r" b="b"/>
              <a:pathLst>
                <a:path w="728979" h="1082675">
                  <a:moveTo>
                    <a:pt x="0" y="0"/>
                  </a:moveTo>
                  <a:lnTo>
                    <a:pt x="728852" y="0"/>
                  </a:lnTo>
                  <a:lnTo>
                    <a:pt x="728852" y="1082421"/>
                  </a:lnTo>
                  <a:lnTo>
                    <a:pt x="0" y="1082421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971276" y="3281171"/>
              <a:ext cx="737615" cy="1078991"/>
            </a:xfrm>
            <a:prstGeom prst="rect">
              <a:avLst/>
            </a:prstGeom>
          </p:spPr>
        </p:pic>
        <p:sp>
          <p:nvSpPr>
            <p:cNvPr id="35" name="object 35" descr=""/>
            <p:cNvSpPr/>
            <p:nvPr/>
          </p:nvSpPr>
          <p:spPr>
            <a:xfrm>
              <a:off x="10966513" y="3276409"/>
              <a:ext cx="747395" cy="1089025"/>
            </a:xfrm>
            <a:custGeom>
              <a:avLst/>
              <a:gdLst/>
              <a:ahLst/>
              <a:cxnLst/>
              <a:rect l="l" t="t" r="r" b="b"/>
              <a:pathLst>
                <a:path w="747395" h="1089025">
                  <a:moveTo>
                    <a:pt x="0" y="0"/>
                  </a:moveTo>
                  <a:lnTo>
                    <a:pt x="747141" y="0"/>
                  </a:lnTo>
                  <a:lnTo>
                    <a:pt x="747141" y="1088516"/>
                  </a:lnTo>
                  <a:lnTo>
                    <a:pt x="0" y="108851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833103" y="3281172"/>
              <a:ext cx="728471" cy="1078991"/>
            </a:xfrm>
            <a:prstGeom prst="rect">
              <a:avLst/>
            </a:prstGeom>
          </p:spPr>
        </p:pic>
        <p:sp>
          <p:nvSpPr>
            <p:cNvPr id="37" name="object 37" descr=""/>
            <p:cNvSpPr/>
            <p:nvPr/>
          </p:nvSpPr>
          <p:spPr>
            <a:xfrm>
              <a:off x="8828341" y="3276409"/>
              <a:ext cx="738505" cy="1089025"/>
            </a:xfrm>
            <a:custGeom>
              <a:avLst/>
              <a:gdLst/>
              <a:ahLst/>
              <a:cxnLst/>
              <a:rect l="l" t="t" r="r" b="b"/>
              <a:pathLst>
                <a:path w="738504" h="1089025">
                  <a:moveTo>
                    <a:pt x="0" y="0"/>
                  </a:moveTo>
                  <a:lnTo>
                    <a:pt x="737997" y="0"/>
                  </a:lnTo>
                  <a:lnTo>
                    <a:pt x="737997" y="1088516"/>
                  </a:lnTo>
                  <a:lnTo>
                    <a:pt x="0" y="108851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676643" y="3294888"/>
              <a:ext cx="714755" cy="1051559"/>
            </a:xfrm>
            <a:prstGeom prst="rect">
              <a:avLst/>
            </a:prstGeom>
          </p:spPr>
        </p:pic>
        <p:sp>
          <p:nvSpPr>
            <p:cNvPr id="39" name="object 39" descr=""/>
            <p:cNvSpPr/>
            <p:nvPr/>
          </p:nvSpPr>
          <p:spPr>
            <a:xfrm>
              <a:off x="6671881" y="3290125"/>
              <a:ext cx="724535" cy="1061085"/>
            </a:xfrm>
            <a:custGeom>
              <a:avLst/>
              <a:gdLst/>
              <a:ahLst/>
              <a:cxnLst/>
              <a:rect l="l" t="t" r="r" b="b"/>
              <a:pathLst>
                <a:path w="724534" h="1061085">
                  <a:moveTo>
                    <a:pt x="0" y="0"/>
                  </a:moveTo>
                  <a:lnTo>
                    <a:pt x="724280" y="0"/>
                  </a:lnTo>
                  <a:lnTo>
                    <a:pt x="724280" y="1061085"/>
                  </a:lnTo>
                  <a:lnTo>
                    <a:pt x="0" y="106108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954511" y="2161032"/>
              <a:ext cx="755903" cy="1078991"/>
            </a:xfrm>
            <a:prstGeom prst="rect">
              <a:avLst/>
            </a:prstGeom>
          </p:spPr>
        </p:pic>
        <p:sp>
          <p:nvSpPr>
            <p:cNvPr id="41" name="object 41" descr=""/>
            <p:cNvSpPr/>
            <p:nvPr/>
          </p:nvSpPr>
          <p:spPr>
            <a:xfrm>
              <a:off x="10949749" y="2156269"/>
              <a:ext cx="765810" cy="1089025"/>
            </a:xfrm>
            <a:custGeom>
              <a:avLst/>
              <a:gdLst/>
              <a:ahLst/>
              <a:cxnLst/>
              <a:rect l="l" t="t" r="r" b="b"/>
              <a:pathLst>
                <a:path w="765809" h="1089025">
                  <a:moveTo>
                    <a:pt x="0" y="0"/>
                  </a:moveTo>
                  <a:lnTo>
                    <a:pt x="765428" y="0"/>
                  </a:lnTo>
                  <a:lnTo>
                    <a:pt x="765428" y="1088516"/>
                  </a:lnTo>
                  <a:lnTo>
                    <a:pt x="0" y="108851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209" marR="5080" indent="-1714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ad</a:t>
            </a:r>
            <a:r>
              <a:rPr dirty="0" sz="12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fraud</a:t>
            </a:r>
            <a:r>
              <a:rPr dirty="0" sz="12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3" name="object 43" descr=""/>
          <p:cNvGrpSpPr/>
          <p:nvPr/>
        </p:nvGrpSpPr>
        <p:grpSpPr>
          <a:xfrm>
            <a:off x="-4762" y="6162865"/>
            <a:ext cx="12201525" cy="287020"/>
            <a:chOff x="-4762" y="6162865"/>
            <a:chExt cx="12201525" cy="287020"/>
          </a:xfrm>
        </p:grpSpPr>
        <p:sp>
          <p:nvSpPr>
            <p:cNvPr id="44" name="object 44" descr=""/>
            <p:cNvSpPr/>
            <p:nvPr/>
          </p:nvSpPr>
          <p:spPr>
            <a:xfrm>
              <a:off x="0" y="6167628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68"/>
                  </a:lnTo>
                  <a:lnTo>
                    <a:pt x="12192000" y="27736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0" y="6167628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8"/>
                  </a:moveTo>
                  <a:lnTo>
                    <a:pt x="0" y="277368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 descr=""/>
          <p:cNvSpPr txBox="1"/>
          <p:nvPr/>
        </p:nvSpPr>
        <p:spPr>
          <a:xfrm>
            <a:off x="3658828" y="6196815"/>
            <a:ext cx="4987925" cy="5962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Click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here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to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download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the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full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report,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15"/>
              </a:rPr>
              <a:t>‘Hidden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1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15"/>
              </a:rPr>
              <a:t>Costs’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to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learn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5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0"/>
              </a:spcBef>
            </a:pPr>
            <a:endParaRPr sz="1200">
              <a:latin typeface="Arial"/>
              <a:cs typeface="Arial"/>
            </a:endParaRPr>
          </a:p>
          <a:p>
            <a:pPr marL="36068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47" name="object 47" descr=""/>
          <p:cNvSpPr/>
          <p:nvPr/>
        </p:nvSpPr>
        <p:spPr>
          <a:xfrm>
            <a:off x="0" y="0"/>
            <a:ext cx="1923414" cy="277495"/>
          </a:xfrm>
          <a:custGeom>
            <a:avLst/>
            <a:gdLst/>
            <a:ahLst/>
            <a:cxnLst/>
            <a:rect l="l" t="t" r="r" b="b"/>
            <a:pathLst>
              <a:path w="1923414" h="277495">
                <a:moveTo>
                  <a:pt x="1923288" y="0"/>
                </a:moveTo>
                <a:lnTo>
                  <a:pt x="0" y="0"/>
                </a:lnTo>
                <a:lnTo>
                  <a:pt x="0" y="277368"/>
                </a:lnTo>
                <a:lnTo>
                  <a:pt x="1923288" y="277368"/>
                </a:lnTo>
                <a:lnTo>
                  <a:pt x="1923288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 descr=""/>
          <p:cNvSpPr txBox="1"/>
          <p:nvPr/>
        </p:nvSpPr>
        <p:spPr>
          <a:xfrm>
            <a:off x="0" y="0"/>
            <a:ext cx="1923414" cy="277495"/>
          </a:xfrm>
          <a:prstGeom prst="rect">
            <a:avLst/>
          </a:prstGeom>
          <a:ln w="12700">
            <a:solidFill>
              <a:srgbClr val="162C51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Digital</a:t>
            </a:r>
            <a:r>
              <a:rPr dirty="0" sz="12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12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Fraud</a:t>
            </a:r>
            <a:r>
              <a:rPr dirty="0" sz="12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Scale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06AC65-A430-4B1F-94DC-BE7E5380E094}"/>
</file>

<file path=customXml/itemProps2.xml><?xml version="1.0" encoding="utf-8"?>
<ds:datastoreItem xmlns:ds="http://schemas.openxmlformats.org/officeDocument/2006/customXml" ds:itemID="{848591B7-3E1F-4807-B947-B17A72D1211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2024-05-01T17:56:10Z</dcterms:created>
  <dcterms:modified xsi:type="dcterms:W3CDTF">2024-05-01T17:56:10Z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