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76415"/>
            <a:ext cx="12192000" cy="481965"/>
          </a:xfrm>
          <a:custGeom>
            <a:avLst/>
            <a:gdLst/>
            <a:ahLst/>
            <a:cxnLst/>
            <a:rect l="l" t="t" r="r" b="b"/>
            <a:pathLst>
              <a:path w="12192000" h="481965">
                <a:moveTo>
                  <a:pt x="0" y="481584"/>
                </a:moveTo>
                <a:lnTo>
                  <a:pt x="12192000" y="481584"/>
                </a:lnTo>
                <a:lnTo>
                  <a:pt x="12192000" y="0"/>
                </a:lnTo>
                <a:lnTo>
                  <a:pt x="0" y="0"/>
                </a:lnTo>
                <a:lnTo>
                  <a:pt x="0" y="48158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5544"/>
            <a:ext cx="12192000" cy="4413885"/>
          </a:xfrm>
          <a:custGeom>
            <a:avLst/>
            <a:gdLst/>
            <a:ahLst/>
            <a:cxnLst/>
            <a:rect l="l" t="t" r="r" b="b"/>
            <a:pathLst>
              <a:path w="12192000" h="4413885">
                <a:moveTo>
                  <a:pt x="0" y="4413504"/>
                </a:moveTo>
                <a:lnTo>
                  <a:pt x="12192000" y="4413504"/>
                </a:lnTo>
                <a:lnTo>
                  <a:pt x="12192000" y="0"/>
                </a:lnTo>
                <a:lnTo>
                  <a:pt x="0" y="0"/>
                </a:lnTo>
                <a:lnTo>
                  <a:pt x="0" y="441350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digital-video-supply-chain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60842" y="514574"/>
            <a:ext cx="871791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Only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about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half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advertiser’s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investment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via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programmatic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goes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towards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actual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ads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4" name="object 4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789816" y="5384928"/>
            <a:ext cx="522414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ISBA,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May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2020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via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Augustine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Fou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Forbes,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Digital,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‘Wanamaker’s</a:t>
            </a:r>
            <a:r>
              <a:rPr dirty="0" sz="700" spc="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50%’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Is Known.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It’s Also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Worse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Than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That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12/19/20.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-4762" y="6094285"/>
            <a:ext cx="12201525" cy="287020"/>
            <a:chOff x="-4762" y="6094285"/>
            <a:chExt cx="12201525" cy="287020"/>
          </a:xfrm>
        </p:grpSpPr>
        <p:sp>
          <p:nvSpPr>
            <p:cNvPr id="8" name="object 8" descr=""/>
            <p:cNvSpPr/>
            <p:nvPr/>
          </p:nvSpPr>
          <p:spPr>
            <a:xfrm>
              <a:off x="0" y="60990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12192000" y="2773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60990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2654510" y="6127123"/>
            <a:ext cx="689102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‘What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Is…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Digital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Video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Supply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Chain’</a:t>
            </a:r>
            <a:r>
              <a:rPr dirty="0" u="none" sz="1200" spc="-60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19"/>
              </a:spcBef>
            </a:pPr>
            <a:endParaRPr sz="1200">
              <a:latin typeface="Arial"/>
              <a:cs typeface="Arial"/>
            </a:endParaRPr>
          </a:p>
          <a:p>
            <a:pPr marL="136461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0" y="0"/>
            <a:ext cx="3182620" cy="271780"/>
          </a:xfrm>
          <a:custGeom>
            <a:avLst/>
            <a:gdLst/>
            <a:ahLst/>
            <a:cxnLst/>
            <a:rect l="l" t="t" r="r" b="b"/>
            <a:pathLst>
              <a:path w="3182620" h="271780">
                <a:moveTo>
                  <a:pt x="3182112" y="0"/>
                </a:moveTo>
                <a:lnTo>
                  <a:pt x="0" y="0"/>
                </a:lnTo>
                <a:lnTo>
                  <a:pt x="0" y="271272"/>
                </a:lnTo>
                <a:lnTo>
                  <a:pt x="3182112" y="271272"/>
                </a:lnTo>
                <a:lnTo>
                  <a:pt x="3182112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0" y="0"/>
            <a:ext cx="3182620" cy="271780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9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Digital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Supply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Chain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Investment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Allocation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432936" y="1758190"/>
            <a:ext cx="53244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Digital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Supply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Chain</a:t>
            </a:r>
            <a:r>
              <a:rPr dirty="0" u="sng" sz="1600" spc="-1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Advertising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Investment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Allocation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807719" y="2997707"/>
            <a:ext cx="10576560" cy="1571625"/>
            <a:chOff x="807719" y="2997707"/>
            <a:chExt cx="10576560" cy="1571625"/>
          </a:xfrm>
        </p:grpSpPr>
        <p:sp>
          <p:nvSpPr>
            <p:cNvPr id="15" name="object 15" descr=""/>
            <p:cNvSpPr/>
            <p:nvPr/>
          </p:nvSpPr>
          <p:spPr>
            <a:xfrm>
              <a:off x="807719" y="2997720"/>
              <a:ext cx="741045" cy="1571625"/>
            </a:xfrm>
            <a:custGeom>
              <a:avLst/>
              <a:gdLst/>
              <a:ahLst/>
              <a:cxnLst/>
              <a:rect l="l" t="t" r="r" b="b"/>
              <a:pathLst>
                <a:path w="741044" h="1571625">
                  <a:moveTo>
                    <a:pt x="740664" y="0"/>
                  </a:moveTo>
                  <a:lnTo>
                    <a:pt x="0" y="0"/>
                  </a:lnTo>
                  <a:lnTo>
                    <a:pt x="0" y="1571231"/>
                  </a:lnTo>
                  <a:lnTo>
                    <a:pt x="740664" y="1571231"/>
                  </a:lnTo>
                  <a:lnTo>
                    <a:pt x="74066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548383" y="2997707"/>
              <a:ext cx="845819" cy="1571625"/>
            </a:xfrm>
            <a:custGeom>
              <a:avLst/>
              <a:gdLst/>
              <a:ahLst/>
              <a:cxnLst/>
              <a:rect l="l" t="t" r="r" b="b"/>
              <a:pathLst>
                <a:path w="845819" h="1571625">
                  <a:moveTo>
                    <a:pt x="845819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845819" y="1571244"/>
                  </a:lnTo>
                  <a:lnTo>
                    <a:pt x="845819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394203" y="2997707"/>
              <a:ext cx="1057910" cy="1571625"/>
            </a:xfrm>
            <a:custGeom>
              <a:avLst/>
              <a:gdLst/>
              <a:ahLst/>
              <a:cxnLst/>
              <a:rect l="l" t="t" r="r" b="b"/>
              <a:pathLst>
                <a:path w="1057910" h="1571625">
                  <a:moveTo>
                    <a:pt x="1057656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1057656" y="1571244"/>
                  </a:lnTo>
                  <a:lnTo>
                    <a:pt x="1057656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451859" y="2997707"/>
              <a:ext cx="1586865" cy="1571625"/>
            </a:xfrm>
            <a:custGeom>
              <a:avLst/>
              <a:gdLst/>
              <a:ahLst/>
              <a:cxnLst/>
              <a:rect l="l" t="t" r="r" b="b"/>
              <a:pathLst>
                <a:path w="1586864" h="1571625">
                  <a:moveTo>
                    <a:pt x="1586484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1586484" y="1571244"/>
                  </a:lnTo>
                  <a:lnTo>
                    <a:pt x="1586484" y="0"/>
                  </a:lnTo>
                  <a:close/>
                </a:path>
              </a:pathLst>
            </a:custGeom>
            <a:solidFill>
              <a:srgbClr val="FFED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038343" y="2997707"/>
              <a:ext cx="845819" cy="1571625"/>
            </a:xfrm>
            <a:custGeom>
              <a:avLst/>
              <a:gdLst/>
              <a:ahLst/>
              <a:cxnLst/>
              <a:rect l="l" t="t" r="r" b="b"/>
              <a:pathLst>
                <a:path w="845820" h="1571625">
                  <a:moveTo>
                    <a:pt x="845819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845819" y="1571244"/>
                  </a:lnTo>
                  <a:lnTo>
                    <a:pt x="845819" y="0"/>
                  </a:lnTo>
                  <a:close/>
                </a:path>
              </a:pathLst>
            </a:custGeom>
            <a:solidFill>
              <a:srgbClr val="7DD2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884163" y="2997707"/>
              <a:ext cx="106680" cy="1571625"/>
            </a:xfrm>
            <a:custGeom>
              <a:avLst/>
              <a:gdLst/>
              <a:ahLst/>
              <a:cxnLst/>
              <a:rect l="l" t="t" r="r" b="b"/>
              <a:pathLst>
                <a:path w="106679" h="1571625">
                  <a:moveTo>
                    <a:pt x="106679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106679" y="1571244"/>
                  </a:lnTo>
                  <a:lnTo>
                    <a:pt x="106679" y="0"/>
                  </a:lnTo>
                  <a:close/>
                </a:path>
              </a:pathLst>
            </a:custGeom>
            <a:solidFill>
              <a:srgbClr val="A24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5990843" y="2997707"/>
              <a:ext cx="5393690" cy="1571625"/>
            </a:xfrm>
            <a:custGeom>
              <a:avLst/>
              <a:gdLst/>
              <a:ahLst/>
              <a:cxnLst/>
              <a:rect l="l" t="t" r="r" b="b"/>
              <a:pathLst>
                <a:path w="5393690" h="1571625">
                  <a:moveTo>
                    <a:pt x="5393436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5393436" y="1571244"/>
                  </a:lnTo>
                  <a:lnTo>
                    <a:pt x="5393436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021991" y="3642252"/>
            <a:ext cx="3187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815125" y="3642252"/>
            <a:ext cx="3187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710416" y="3642252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032373" y="3642252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15%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305076" y="3642252"/>
            <a:ext cx="3187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930989" y="4610106"/>
            <a:ext cx="3187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7762514" y="3525298"/>
            <a:ext cx="1847850" cy="502284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723900" marR="5080" indent="-711835">
              <a:lnSpc>
                <a:spcPts val="1839"/>
              </a:lnSpc>
              <a:spcBef>
                <a:spcPts val="220"/>
              </a:spcBef>
            </a:pP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Publisher</a:t>
            </a:r>
            <a:r>
              <a:rPr dirty="0" sz="16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Revenue </a:t>
            </a: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51%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803020" y="2450464"/>
            <a:ext cx="3473450" cy="2687955"/>
            <a:chOff x="803020" y="2450464"/>
            <a:chExt cx="3473450" cy="2687955"/>
          </a:xfrm>
        </p:grpSpPr>
        <p:sp>
          <p:nvSpPr>
            <p:cNvPr id="30" name="object 30" descr=""/>
            <p:cNvSpPr/>
            <p:nvPr/>
          </p:nvSpPr>
          <p:spPr>
            <a:xfrm>
              <a:off x="806195" y="2453639"/>
              <a:ext cx="0" cy="2681605"/>
            </a:xfrm>
            <a:custGeom>
              <a:avLst/>
              <a:gdLst/>
              <a:ahLst/>
              <a:cxnLst/>
              <a:rect l="l" t="t" r="r" b="b"/>
              <a:pathLst>
                <a:path w="0" h="2681604">
                  <a:moveTo>
                    <a:pt x="0" y="0"/>
                  </a:moveTo>
                  <a:lnTo>
                    <a:pt x="0" y="2681579"/>
                  </a:lnTo>
                </a:path>
              </a:pathLst>
            </a:custGeom>
            <a:ln w="6349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4238245" y="4564379"/>
              <a:ext cx="0" cy="294005"/>
            </a:xfrm>
            <a:custGeom>
              <a:avLst/>
              <a:gdLst/>
              <a:ahLst/>
              <a:cxnLst/>
              <a:rect l="l" t="t" r="r" b="b"/>
              <a:pathLst>
                <a:path w="0" h="294004">
                  <a:moveTo>
                    <a:pt x="0" y="0"/>
                  </a:moveTo>
                  <a:lnTo>
                    <a:pt x="0" y="29377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4200141" y="4845455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3388639" y="4965598"/>
            <a:ext cx="165036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“missing”</a:t>
            </a:r>
            <a:r>
              <a:rPr dirty="0" sz="1600" spc="-6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FF0000"/>
                </a:solidFill>
                <a:latin typeface="Arial"/>
                <a:cs typeface="Arial"/>
              </a:rPr>
              <a:t>spend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904328" y="2342009"/>
            <a:ext cx="75247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8600" marR="5080" indent="-216535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Agency 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fee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718542" y="4706816"/>
            <a:ext cx="44259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DSP</a:t>
            </a:r>
            <a:endParaRPr sz="160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fee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2145817" y="2307349"/>
            <a:ext cx="155384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5405" marR="5080" indent="-5334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Technology</a:t>
            </a:r>
            <a:r>
              <a:rPr dirty="0" sz="1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Fee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(Demand</a:t>
            </a:r>
            <a:r>
              <a:rPr dirty="0" sz="1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Side)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878023" y="2455111"/>
            <a:ext cx="9417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B1363"/>
                </a:solidFill>
                <a:latin typeface="Arial"/>
                <a:cs typeface="Arial"/>
              </a:rPr>
              <a:t>Unknown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5089310" y="2664897"/>
            <a:ext cx="43243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SSP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803597" y="2238839"/>
            <a:ext cx="155384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8270" marR="5080" indent="-116205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Technology</a:t>
            </a:r>
            <a:r>
              <a:rPr dirty="0" sz="1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Fee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(Supply</a:t>
            </a:r>
            <a:r>
              <a:rPr dirty="0" sz="1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Side)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0" name="object 40" descr=""/>
          <p:cNvGrpSpPr/>
          <p:nvPr/>
        </p:nvGrpSpPr>
        <p:grpSpPr>
          <a:xfrm>
            <a:off x="1275461" y="2802514"/>
            <a:ext cx="10145395" cy="2130425"/>
            <a:chOff x="1275461" y="2802514"/>
            <a:chExt cx="10145395" cy="2130425"/>
          </a:xfrm>
        </p:grpSpPr>
        <p:sp>
          <p:nvSpPr>
            <p:cNvPr id="41" name="object 41" descr=""/>
            <p:cNvSpPr/>
            <p:nvPr/>
          </p:nvSpPr>
          <p:spPr>
            <a:xfrm>
              <a:off x="5920739" y="2805689"/>
              <a:ext cx="116205" cy="196215"/>
            </a:xfrm>
            <a:custGeom>
              <a:avLst/>
              <a:gdLst/>
              <a:ahLst/>
              <a:cxnLst/>
              <a:rect l="l" t="t" r="r" b="b"/>
              <a:pathLst>
                <a:path w="116204" h="196214">
                  <a:moveTo>
                    <a:pt x="0" y="195948"/>
                  </a:moveTo>
                  <a:lnTo>
                    <a:pt x="115976" y="0"/>
                  </a:lnTo>
                </a:path>
              </a:pathLst>
            </a:custGeom>
            <a:ln w="6349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2921508" y="2897120"/>
              <a:ext cx="1905" cy="102870"/>
            </a:xfrm>
            <a:custGeom>
              <a:avLst/>
              <a:gdLst/>
              <a:ahLst/>
              <a:cxnLst/>
              <a:rect l="l" t="t" r="r" b="b"/>
              <a:pathLst>
                <a:path w="1905" h="102869">
                  <a:moveTo>
                    <a:pt x="1892" y="102349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937004" y="4555232"/>
              <a:ext cx="1905" cy="102870"/>
            </a:xfrm>
            <a:custGeom>
              <a:avLst/>
              <a:gdLst/>
              <a:ahLst/>
              <a:cxnLst/>
              <a:rect l="l" t="t" r="r" b="b"/>
              <a:pathLst>
                <a:path w="1905" h="102870">
                  <a:moveTo>
                    <a:pt x="1892" y="102349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278636" y="2903217"/>
              <a:ext cx="1905" cy="102870"/>
            </a:xfrm>
            <a:custGeom>
              <a:avLst/>
              <a:gdLst/>
              <a:ahLst/>
              <a:cxnLst/>
              <a:rect l="l" t="t" r="r" b="b"/>
              <a:pathLst>
                <a:path w="1905" h="102869">
                  <a:moveTo>
                    <a:pt x="1892" y="102349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347971" y="2869688"/>
              <a:ext cx="1905" cy="102870"/>
            </a:xfrm>
            <a:custGeom>
              <a:avLst/>
              <a:gdLst/>
              <a:ahLst/>
              <a:cxnLst/>
              <a:rect l="l" t="t" r="r" b="b"/>
              <a:pathLst>
                <a:path w="1904" h="102869">
                  <a:moveTo>
                    <a:pt x="1892" y="102349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5305044" y="2898644"/>
              <a:ext cx="1905" cy="102870"/>
            </a:xfrm>
            <a:custGeom>
              <a:avLst/>
              <a:gdLst/>
              <a:ahLst/>
              <a:cxnLst/>
              <a:rect l="l" t="t" r="r" b="b"/>
              <a:pathLst>
                <a:path w="1904" h="102869">
                  <a:moveTo>
                    <a:pt x="1892" y="102349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3441191" y="3006851"/>
              <a:ext cx="7950834" cy="1557655"/>
            </a:xfrm>
            <a:custGeom>
              <a:avLst/>
              <a:gdLst/>
              <a:ahLst/>
              <a:cxnLst/>
              <a:rect l="l" t="t" r="r" b="b"/>
              <a:pathLst>
                <a:path w="7950834" h="1557654">
                  <a:moveTo>
                    <a:pt x="0" y="0"/>
                  </a:moveTo>
                  <a:lnTo>
                    <a:pt x="1594103" y="0"/>
                  </a:lnTo>
                  <a:lnTo>
                    <a:pt x="1594103" y="1557527"/>
                  </a:lnTo>
                  <a:lnTo>
                    <a:pt x="0" y="1557527"/>
                  </a:lnTo>
                  <a:lnTo>
                    <a:pt x="0" y="0"/>
                  </a:lnTo>
                  <a:close/>
                </a:path>
                <a:path w="7950834" h="1557654">
                  <a:moveTo>
                    <a:pt x="2551176" y="0"/>
                  </a:moveTo>
                  <a:lnTo>
                    <a:pt x="7950708" y="0"/>
                  </a:lnTo>
                  <a:lnTo>
                    <a:pt x="7950708" y="1557527"/>
                  </a:lnTo>
                  <a:lnTo>
                    <a:pt x="2551176" y="1557527"/>
                  </a:lnTo>
                  <a:lnTo>
                    <a:pt x="2551176" y="0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8802625" y="4575047"/>
              <a:ext cx="0" cy="294005"/>
            </a:xfrm>
            <a:custGeom>
              <a:avLst/>
              <a:gdLst/>
              <a:ahLst/>
              <a:cxnLst/>
              <a:rect l="l" t="t" r="r" b="b"/>
              <a:pathLst>
                <a:path w="0" h="294004">
                  <a:moveTo>
                    <a:pt x="0" y="0"/>
                  </a:moveTo>
                  <a:lnTo>
                    <a:pt x="0" y="29377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8764518" y="4856123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 descr=""/>
          <p:cNvSpPr txBox="1"/>
          <p:nvPr/>
        </p:nvSpPr>
        <p:spPr>
          <a:xfrm>
            <a:off x="6760528" y="4974471"/>
            <a:ext cx="39903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Only</a:t>
            </a:r>
            <a:r>
              <a:rPr dirty="0" sz="1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half</a:t>
            </a:r>
            <a:r>
              <a:rPr dirty="0" sz="18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dirty="0" sz="1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spend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goes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publisher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10351928" y="56028"/>
            <a:ext cx="1757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19710" marR="5080" indent="-207645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access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more </a:t>
            </a:r>
            <a:r>
              <a:rPr dirty="0" sz="1000" spc="-10" b="1">
                <a:solidFill>
                  <a:srgbClr val="EC3B8D"/>
                </a:solidFill>
                <a:latin typeface="Arial"/>
                <a:cs typeface="Arial"/>
              </a:rPr>
              <a:t>transparency</a:t>
            </a:r>
            <a:r>
              <a:rPr dirty="0" sz="1000" spc="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B36738-3EEF-48D2-B9E1-27A3F3B415E5}"/>
</file>

<file path=customXml/itemProps2.xml><?xml version="1.0" encoding="utf-8"?>
<ds:datastoreItem xmlns:ds="http://schemas.openxmlformats.org/officeDocument/2006/customXml" ds:itemID="{1D0F51F8-A1E6-469A-89EF-13151DB3832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2024-05-01T17:56:30Z</dcterms:created>
  <dcterms:modified xsi:type="dcterms:W3CDTF">2024-05-01T17:56:30Z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