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83096"/>
            <a:ext cx="12192000" cy="375285"/>
          </a:xfrm>
          <a:custGeom>
            <a:avLst/>
            <a:gdLst/>
            <a:ahLst/>
            <a:cxnLst/>
            <a:rect l="l" t="t" r="r" b="b"/>
            <a:pathLst>
              <a:path w="12192000" h="375284">
                <a:moveTo>
                  <a:pt x="0" y="374903"/>
                </a:moveTo>
                <a:lnTo>
                  <a:pt x="12192000" y="374903"/>
                </a:lnTo>
                <a:lnTo>
                  <a:pt x="12192000" y="0"/>
                </a:lnTo>
                <a:lnTo>
                  <a:pt x="0" y="0"/>
                </a:lnTo>
                <a:lnTo>
                  <a:pt x="0" y="37490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5544"/>
            <a:ext cx="12192000" cy="4520565"/>
          </a:xfrm>
          <a:custGeom>
            <a:avLst/>
            <a:gdLst/>
            <a:ahLst/>
            <a:cxnLst/>
            <a:rect l="l" t="t" r="r" b="b"/>
            <a:pathLst>
              <a:path w="12192000" h="4520565">
                <a:moveTo>
                  <a:pt x="0" y="4520183"/>
                </a:moveTo>
                <a:lnTo>
                  <a:pt x="12192000" y="4520183"/>
                </a:lnTo>
                <a:lnTo>
                  <a:pt x="12192000" y="0"/>
                </a:lnTo>
                <a:lnTo>
                  <a:pt x="0" y="0"/>
                </a:lnTo>
                <a:lnTo>
                  <a:pt x="0" y="452018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20572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68"/>
                </a:lnTo>
                <a:lnTo>
                  <a:pt x="12192000" y="27736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205728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</a:path>
              <a:path w="12192000" h="277495">
                <a:moveTo>
                  <a:pt x="12192000" y="277368"/>
                </a:moveTo>
                <a:lnTo>
                  <a:pt x="0" y="277368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credibility-crisis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5720" marR="5080" indent="-3365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on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trust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4" name="object 4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540119" y="5957792"/>
            <a:ext cx="874966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Source: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Reuters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Institute,</a:t>
            </a:r>
            <a:r>
              <a:rPr dirty="0" sz="8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F1A61"/>
                </a:solidFill>
                <a:latin typeface="Arial"/>
                <a:cs typeface="Arial"/>
              </a:rPr>
              <a:t>Digital</a:t>
            </a:r>
            <a:r>
              <a:rPr dirty="0" sz="800" spc="-30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F1A61"/>
                </a:solidFill>
                <a:latin typeface="Arial"/>
                <a:cs typeface="Arial"/>
              </a:rPr>
              <a:t>News Report</a:t>
            </a:r>
            <a:r>
              <a:rPr dirty="0" sz="800" spc="-10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F1A61"/>
                </a:solidFill>
                <a:latin typeface="Arial"/>
                <a:cs typeface="Arial"/>
              </a:rPr>
              <a:t>2023.</a:t>
            </a:r>
            <a:r>
              <a:rPr dirty="0" sz="800" spc="20" i="1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Based</a:t>
            </a:r>
            <a:r>
              <a:rPr dirty="0" sz="8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on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global</a:t>
            </a:r>
            <a:r>
              <a:rPr dirty="0" sz="8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research</a:t>
            </a:r>
            <a:r>
              <a:rPr dirty="0" sz="8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conducted</a:t>
            </a:r>
            <a:r>
              <a:rPr dirty="0" sz="800" spc="5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by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 YouGov,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 end</a:t>
            </a:r>
            <a:r>
              <a:rPr dirty="0" sz="800" spc="5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of January –</a:t>
            </a:r>
            <a:r>
              <a:rPr dirty="0" sz="800" spc="-5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beginning</a:t>
            </a:r>
            <a:r>
              <a:rPr dirty="0" sz="800" spc="3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February 2023.</a:t>
            </a:r>
            <a:r>
              <a:rPr dirty="0" sz="8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Reflects</a:t>
            </a:r>
            <a:r>
              <a:rPr dirty="0" sz="8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respondents from</a:t>
            </a:r>
            <a:r>
              <a:rPr dirty="0" sz="8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North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 America.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387554" y="6234784"/>
            <a:ext cx="5424805" cy="558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‘The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Credibility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Crisis’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5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z="1200">
              <a:latin typeface="Arial"/>
              <a:cs typeface="Arial"/>
            </a:endParaRPr>
          </a:p>
          <a:p>
            <a:pPr marL="63182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0" y="0"/>
            <a:ext cx="2188845" cy="277495"/>
          </a:xfrm>
          <a:custGeom>
            <a:avLst/>
            <a:gdLst/>
            <a:ahLst/>
            <a:cxnLst/>
            <a:rect l="l" t="t" r="r" b="b"/>
            <a:pathLst>
              <a:path w="2188845" h="277495">
                <a:moveTo>
                  <a:pt x="2188464" y="0"/>
                </a:moveTo>
                <a:lnTo>
                  <a:pt x="0" y="0"/>
                </a:lnTo>
                <a:lnTo>
                  <a:pt x="0" y="277368"/>
                </a:lnTo>
                <a:lnTo>
                  <a:pt x="2188464" y="277368"/>
                </a:lnTo>
                <a:lnTo>
                  <a:pt x="2188464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0" y="0"/>
            <a:ext cx="2188845" cy="277495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Impact</a:t>
            </a:r>
            <a:r>
              <a:rPr dirty="0" sz="12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2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‘Fake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 News’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Online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5494980" y="2781300"/>
          <a:ext cx="6164580" cy="2544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9080"/>
                <a:gridCol w="2502535"/>
                <a:gridCol w="867410"/>
                <a:gridCol w="673735"/>
                <a:gridCol w="515620"/>
              </a:tblGrid>
              <a:tr h="367030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dirty="0" sz="14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Politics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2229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600" spc="-2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42%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solidFill>
                      <a:srgbClr val="E1E8F0"/>
                    </a:solidFill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14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COVID-</a:t>
                      </a:r>
                      <a:r>
                        <a:rPr dirty="0" sz="1400" spc="-2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1594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635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600" spc="-2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42%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53340">
                    <a:solidFill>
                      <a:srgbClr val="E1E8F0"/>
                    </a:solidFill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algn="r" marR="1460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Climate</a:t>
                      </a:r>
                      <a:r>
                        <a:rPr dirty="0" sz="1400" spc="-4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Change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600" spc="-2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35%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367030">
                <a:tc>
                  <a:txBody>
                    <a:bodyPr/>
                    <a:lstStyle/>
                    <a:p>
                      <a:pPr algn="r" marR="14605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War</a:t>
                      </a:r>
                      <a:r>
                        <a:rPr dirty="0" sz="1400" spc="-2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400" spc="-1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Ukraine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600" spc="-2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26%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53975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</a:tbl>
          </a:graphicData>
        </a:graphic>
      </p:graphicFrame>
      <p:sp>
        <p:nvSpPr>
          <p:cNvPr id="11" name="object 11" descr=""/>
          <p:cNvSpPr/>
          <p:nvPr/>
        </p:nvSpPr>
        <p:spPr>
          <a:xfrm>
            <a:off x="7024116" y="2601467"/>
            <a:ext cx="0" cy="2906395"/>
          </a:xfrm>
          <a:custGeom>
            <a:avLst/>
            <a:gdLst/>
            <a:ahLst/>
            <a:cxnLst/>
            <a:rect l="l" t="t" r="r" b="b"/>
            <a:pathLst>
              <a:path w="0" h="2906395">
                <a:moveTo>
                  <a:pt x="0" y="2906267"/>
                </a:moveTo>
                <a:lnTo>
                  <a:pt x="0" y="0"/>
                </a:lnTo>
              </a:path>
            </a:pathLst>
          </a:custGeom>
          <a:ln w="9525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04274" y="1754771"/>
            <a:ext cx="11129645" cy="30314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501640" marR="5080" indent="29845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1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respondents</a:t>
            </a:r>
            <a:r>
              <a:rPr dirty="0" sz="1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who</a:t>
            </a:r>
            <a:r>
              <a:rPr dirty="0" sz="1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have</a:t>
            </a:r>
            <a:r>
              <a:rPr dirty="0" sz="1600" spc="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seen</a:t>
            </a:r>
            <a:r>
              <a:rPr dirty="0" sz="1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false</a:t>
            </a:r>
            <a:r>
              <a:rPr dirty="0" sz="1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or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10" b="1">
                <a:solidFill>
                  <a:srgbClr val="1B1363"/>
                </a:solidFill>
                <a:latin typeface="Arial"/>
                <a:cs typeface="Arial"/>
              </a:rPr>
              <a:t>misleading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information</a:t>
            </a:r>
            <a:r>
              <a:rPr dirty="0" u="sng" sz="1600" spc="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on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the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following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topics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online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in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the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last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week</a:t>
            </a:r>
            <a:endParaRPr sz="1600">
              <a:latin typeface="Arial"/>
              <a:cs typeface="Arial"/>
            </a:endParaRPr>
          </a:p>
          <a:p>
            <a:pPr algn="ctr" marR="6631940">
              <a:lnSpc>
                <a:spcPts val="10520"/>
              </a:lnSpc>
            </a:pPr>
            <a:r>
              <a:rPr dirty="0" sz="8800" spc="-25" b="1">
                <a:solidFill>
                  <a:srgbClr val="00BEF1"/>
                </a:solidFill>
                <a:latin typeface="Arial"/>
                <a:cs typeface="Arial"/>
              </a:rPr>
              <a:t>65%</a:t>
            </a:r>
            <a:endParaRPr sz="8800">
              <a:latin typeface="Arial"/>
              <a:cs typeface="Arial"/>
            </a:endParaRPr>
          </a:p>
          <a:p>
            <a:pPr algn="ctr" marL="12700" marR="6704965">
              <a:lnSpc>
                <a:spcPct val="100000"/>
              </a:lnSpc>
              <a:spcBef>
                <a:spcPts val="2110"/>
              </a:spcBef>
            </a:pP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0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respondents</a:t>
            </a:r>
            <a:r>
              <a:rPr dirty="0" sz="20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20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concerned</a:t>
            </a:r>
            <a:r>
              <a:rPr dirty="0" sz="20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1B1363"/>
                </a:solidFill>
                <a:latin typeface="Arial"/>
                <a:cs typeface="Arial"/>
              </a:rPr>
              <a:t>about </a:t>
            </a:r>
            <a:r>
              <a:rPr dirty="0" sz="2000" b="1">
                <a:solidFill>
                  <a:srgbClr val="00BEF1"/>
                </a:solidFill>
                <a:latin typeface="Arial"/>
                <a:cs typeface="Arial"/>
              </a:rPr>
              <a:t>what</a:t>
            </a:r>
            <a:r>
              <a:rPr dirty="0" sz="2000" spc="-55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BEF1"/>
                </a:solidFill>
                <a:latin typeface="Arial"/>
                <a:cs typeface="Arial"/>
              </a:rPr>
              <a:t>is</a:t>
            </a:r>
            <a:r>
              <a:rPr dirty="0" sz="2000" spc="-20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BEF1"/>
                </a:solidFill>
                <a:latin typeface="Arial"/>
                <a:cs typeface="Arial"/>
              </a:rPr>
              <a:t>real</a:t>
            </a:r>
            <a:r>
              <a:rPr dirty="0" sz="2000" spc="-25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0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BEF1"/>
                </a:solidFill>
                <a:latin typeface="Arial"/>
                <a:cs typeface="Arial"/>
              </a:rPr>
              <a:t>what</a:t>
            </a:r>
            <a:r>
              <a:rPr dirty="0" sz="2000" spc="-50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BEF1"/>
                </a:solidFill>
                <a:latin typeface="Arial"/>
                <a:cs typeface="Arial"/>
              </a:rPr>
              <a:t>is</a:t>
            </a:r>
            <a:r>
              <a:rPr dirty="0" sz="2000" spc="-20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00BEF1"/>
                </a:solidFill>
                <a:latin typeface="Arial"/>
                <a:cs typeface="Arial"/>
              </a:rPr>
              <a:t>fake</a:t>
            </a:r>
            <a:r>
              <a:rPr dirty="0" sz="2000" spc="-30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20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spc="-25" b="1">
                <a:solidFill>
                  <a:srgbClr val="1B1363"/>
                </a:solidFill>
                <a:latin typeface="Arial"/>
                <a:cs typeface="Arial"/>
              </a:rPr>
              <a:t>the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internet</a:t>
            </a:r>
            <a:r>
              <a:rPr dirty="0" sz="20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when</a:t>
            </a:r>
            <a:r>
              <a:rPr dirty="0" sz="20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it</a:t>
            </a:r>
            <a:r>
              <a:rPr dirty="0" sz="20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comes</a:t>
            </a:r>
            <a:r>
              <a:rPr dirty="0" sz="20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0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000" spc="-20" b="1">
                <a:solidFill>
                  <a:srgbClr val="1B1363"/>
                </a:solidFill>
                <a:latin typeface="Arial"/>
                <a:cs typeface="Arial"/>
              </a:rPr>
              <a:t>news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5179317" y="1785366"/>
            <a:ext cx="48895" cy="3945254"/>
          </a:xfrm>
          <a:custGeom>
            <a:avLst/>
            <a:gdLst/>
            <a:ahLst/>
            <a:cxnLst/>
            <a:rect l="l" t="t" r="r" b="b"/>
            <a:pathLst>
              <a:path w="48895" h="3945254">
                <a:moveTo>
                  <a:pt x="48437" y="0"/>
                </a:moveTo>
                <a:lnTo>
                  <a:pt x="0" y="3944683"/>
                </a:lnTo>
              </a:path>
            </a:pathLst>
          </a:custGeom>
          <a:ln w="28575">
            <a:solidFill>
              <a:srgbClr val="1B1363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208037" y="552057"/>
            <a:ext cx="960691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Many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consumers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report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seeing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false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or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misleading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news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and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information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regularly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online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F2B490-8E8B-4DEE-85A9-B6F288337C7B}"/>
</file>

<file path=customXml/itemProps2.xml><?xml version="1.0" encoding="utf-8"?>
<ds:datastoreItem xmlns:ds="http://schemas.openxmlformats.org/officeDocument/2006/customXml" ds:itemID="{11403030-C461-4211-A495-4162B627DBD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2024-05-01T17:56:17Z</dcterms:created>
  <dcterms:modified xsi:type="dcterms:W3CDTF">2024-05-01T17:56:17Z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