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authors.xml" ContentType="application/vnd.ms-powerpoint.authors+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8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C48789-DAFD-4389-7A87-B92CBB8A351A}" name="Reed Kiely" initials="RK" userId="S::reedk@thevab.com::768be38e-2fb5-40ce-925d-bd8e9d9e3c3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44:54.476" v="0"/>
      <pc:docMkLst>
        <pc:docMk/>
      </pc:docMkLst>
      <pc:sldChg chg="add">
        <pc:chgData name="Dylan Breger" userId="9b3da09f-10fe-42ec-9aa5-9fa2a3e9cc20" providerId="ADAL" clId="{F98534C6-B0C5-430B-9C0B-35D9871B4C23}" dt="2026-07-14T01:44:54.476" v="0"/>
        <pc:sldMkLst>
          <pc:docMk/>
          <pc:sldMk cId="3434185845" sldId="214747448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sng" strike="noStrike" kern="1200" spc="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800" b="1" u="sng"/>
              <a:t>Actions Taken After Seeing a TV Ad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sng" strike="noStrike" kern="1200" spc="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Scanned a QR code</c:v>
                </c:pt>
                <c:pt idx="1">
                  <c:v>Purchased later</c:v>
                </c:pt>
                <c:pt idx="2">
                  <c:v>Talked to someone about it</c:v>
                </c:pt>
                <c:pt idx="3">
                  <c:v>Looked up reviews</c:v>
                </c:pt>
                <c:pt idx="4">
                  <c:v>Searched for the brand</c:v>
                </c:pt>
                <c:pt idx="5">
                  <c:v>Visited the brand's website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0.12</c:v>
                </c:pt>
                <c:pt idx="1">
                  <c:v>0.23</c:v>
                </c:pt>
                <c:pt idx="2">
                  <c:v>0.3</c:v>
                </c:pt>
                <c:pt idx="3">
                  <c:v>0.32</c:v>
                </c:pt>
                <c:pt idx="4">
                  <c:v>0.35</c:v>
                </c:pt>
                <c:pt idx="5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B9-45CF-B824-AA1FAC4391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50353375"/>
        <c:axId val="1315473295"/>
      </c:barChart>
      <c:catAx>
        <c:axId val="25035337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315473295"/>
        <c:crosses val="autoZero"/>
        <c:auto val="1"/>
        <c:lblAlgn val="ctr"/>
        <c:lblOffset val="100"/>
        <c:noMultiLvlLbl val="0"/>
      </c:catAx>
      <c:valAx>
        <c:axId val="1315473295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503533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30BC8-78C2-B89A-32C5-7BCD71199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5C4538-F9E8-4712-9242-90F140394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A1ECC-AED0-42DD-82B8-E967B865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1A46F-DB5E-65C1-1B13-C402E7B93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4A6AD-002F-21D0-96C5-1F706F45D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82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476C4-369F-C5DC-0290-7CDA99ECD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498FEF-80C1-3C9D-C483-E0744C41E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9C77C3-BB7C-8658-0103-D6874F957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168DA-BB54-67DC-7CDE-8E985F284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C9559-07BD-8D0C-95CB-36C5F4A41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235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D2B79A-A9AF-FCD1-8260-E2D5F82972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3B5D50-0B09-C2F7-3CAF-9D0CE1FE00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FAB00-DE1F-37E4-2CAF-236A0CA1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10ECC-E24D-8EB5-BBA3-060F88CF7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88A47-6FFC-6DCD-20A6-4B3602E04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332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C9462-DD2B-1184-3AB8-1882953E0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57979-5260-802A-E8EF-318540814B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2A952-C8A3-E14D-9673-CE454402A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3EFB3-9E5B-46F3-7775-C6CE659D5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85E181-BF73-F0C5-8BBD-A0459D16B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8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E25BC-C96A-F827-08D9-67FBD1FF4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8AD4A9-3DE4-456E-3D50-8A9A61AC7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7230B-EDA5-4FB1-F6FD-33D963FB9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2809A-8ADB-4824-8F93-AFBE16452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557D5-9C06-FDAF-7C39-5B817139C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944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2AFFA-CB07-9096-F5D3-07CE4A779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06909-D63D-AFB3-ADED-0119CD7DFC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FDADB9-7089-8646-0427-79CD4D738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850FCF-BC6F-EECC-5CF9-21FA82C53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579DB-9D6E-0A82-B83A-1F7F59CBD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6B3BCE-0B5A-C565-9E27-070398C96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595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9C65A-C154-4AE6-EB0C-9B1EC316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3A698-8F3F-8BEF-91C8-4E961FB0D0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A3E01B-D016-F279-F9B1-C4E4ED4FAB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A75A81-3D9F-230B-0376-9794F3A78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5892D0-3BEF-1481-E329-18C9F1DCD4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FB93B9-0DE9-B0E7-18C5-7FC6A36AB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10D6DC-10E6-6ADC-8323-B0E2C76DC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3CDBAB-5E76-9B3A-D42E-C6F4FCCD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046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79083-F2B7-6636-DFBB-D4C9683AB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F2C7BD-B835-1162-B382-C9D86FB3B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3C9876-0352-039C-9AE9-75A79543D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4BBA34-DEAC-F8AC-1006-A22971B75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719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C26C03-F8E0-D86A-DC15-531E58F0C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7791DA-3B66-70F7-DCC0-5DE9C7AAD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5077F2-EE68-C014-7A15-B6C6948C6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50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2E6E3-DA41-AF89-A935-91F31F755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2F88AF-1E8E-42A9-916F-A9D035126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F4CFC7-1D2F-2D56-DA08-FD45C5618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C50DEA-E8AF-5B6F-141E-67210631B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AD0ADF-4259-B4FB-73B7-682F34856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CA35B7-B788-23BA-48E1-72B9AF88E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119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0F7AA-FBDF-E531-7B4F-CA9F64FAA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DDB22C-93E9-280F-0E2A-9F98D27C8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BF936-4E27-FC3F-2E94-14E15556DA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9D9AB-39BB-0F8C-0164-49C7D6D87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9621DD-8C10-B3CB-1B61-60B787504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B48F1A-9D0E-2D86-713E-E0123D23D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140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234F0B-C573-0571-99DC-756271B2C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E10ECB-A4A2-D9CC-A595-27D853C63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496CA-B92B-178E-D5A7-C8223ABB0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063ABE-6C48-4117-AC0A-0D323640B8DF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7BC1F1-94E7-1E0E-681E-3A6467C96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5259F-01FD-FB85-FFFE-713F61066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E4601E-DE82-464F-8600-ED52DEA3E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01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www.disqo.com/resource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2DAA553-8206-D623-00A1-01D703D35BE2}"/>
              </a:ext>
            </a:extLst>
          </p:cNvPr>
          <p:cNvSpPr>
            <a:spLocks/>
          </p:cNvSpPr>
          <p:nvPr/>
        </p:nvSpPr>
        <p:spPr>
          <a:xfrm>
            <a:off x="-10272" y="1698993"/>
            <a:ext cx="12202272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CCC973-DB63-8EDC-7C3E-77127D94DB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E3CF54-BD00-D5F5-7DC8-A73AE1D28A87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19FAEC-72F4-2C61-CB9A-3DD76660891A}"/>
              </a:ext>
            </a:extLst>
          </p:cNvPr>
          <p:cNvSpPr/>
          <p:nvPr/>
        </p:nvSpPr>
        <p:spPr>
          <a:xfrm>
            <a:off x="1" y="0"/>
            <a:ext cx="2876550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Actions Taken After Seeing A TV Ad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72AD128-5B82-1FC8-1795-0A2EFE868C78}"/>
              </a:ext>
            </a:extLst>
          </p:cNvPr>
          <p:cNvSpPr/>
          <p:nvPr/>
        </p:nvSpPr>
        <p:spPr>
          <a:xfrm>
            <a:off x="75405" y="440921"/>
            <a:ext cx="1024831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TV advertising inspires consumers to discover, research, discuss and buy brand products and services</a:t>
            </a:r>
          </a:p>
        </p:txBody>
      </p:sp>
      <p:sp>
        <p:nvSpPr>
          <p:cNvPr id="12" name="TextBox 11">
            <a:hlinkClick r:id="rId4"/>
            <a:extLst>
              <a:ext uri="{FF2B5EF4-FFF2-40B4-BE49-F238E27FC236}">
                <a16:creationId xmlns:a16="http://schemas.microsoft.com/office/drawing/2014/main" id="{1AAFC93E-9C14-43A4-1DD2-73404119695B}"/>
              </a:ext>
            </a:extLst>
          </p:cNvPr>
          <p:cNvSpPr txBox="1">
            <a:spLocks/>
          </p:cNvSpPr>
          <p:nvPr/>
        </p:nvSpPr>
        <p:spPr>
          <a:xfrm>
            <a:off x="-3" y="6259773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for more insights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DISQO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40F7A3-AF6F-FBF6-3D32-326C8B4FD72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26B56D-7F6B-A8C8-AB46-0F0DFD11DDE6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insights on outcomes</a:t>
            </a:r>
          </a:p>
        </p:txBody>
      </p:sp>
      <p:pic>
        <p:nvPicPr>
          <p:cNvPr id="15" name="Picture 2">
            <a:hlinkClick r:id="rId5"/>
            <a:extLst>
              <a:ext uri="{FF2B5EF4-FFF2-40B4-BE49-F238E27FC236}">
                <a16:creationId xmlns:a16="http://schemas.microsoft.com/office/drawing/2014/main" id="{0FEA2B0F-39F9-7953-052E-ACC7E9A694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769F42FF-6E05-0585-92F3-FCD646726A97}"/>
              </a:ext>
            </a:extLst>
          </p:cNvPr>
          <p:cNvSpPr txBox="1"/>
          <p:nvPr/>
        </p:nvSpPr>
        <p:spPr>
          <a:xfrm>
            <a:off x="543697" y="6072107"/>
            <a:ext cx="11550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</a:rPr>
              <a:t>Source: </a:t>
            </a:r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DISQO, </a:t>
            </a:r>
            <a:r>
              <a:rPr lang="en-US" sz="800" i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 Report – TV Advertising 2026</a:t>
            </a:r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May 2026.</a:t>
            </a:r>
            <a:endParaRPr kumimoji="0" lang="en-US" sz="800" b="0" i="1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06F7559C-1EDF-C90A-AE65-3F73602BBE94}"/>
              </a:ext>
            </a:extLst>
          </p:cNvPr>
          <p:cNvGraphicFramePr/>
          <p:nvPr/>
        </p:nvGraphicFramePr>
        <p:xfrm>
          <a:off x="625489" y="1758842"/>
          <a:ext cx="10930749" cy="4313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434185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5329912-C864-4C84-8741-AA46F35C2115}"/>
</file>

<file path=customXml/itemProps2.xml><?xml version="1.0" encoding="utf-8"?>
<ds:datastoreItem xmlns:ds="http://schemas.openxmlformats.org/officeDocument/2006/customXml" ds:itemID="{1AD4BA38-EE64-4CEB-A203-5CB43763A36E}"/>
</file>

<file path=customXml/itemProps3.xml><?xml version="1.0" encoding="utf-8"?>
<ds:datastoreItem xmlns:ds="http://schemas.openxmlformats.org/officeDocument/2006/customXml" ds:itemID="{AA78B914-63DC-47D8-B4E1-70AD036B87F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2026-07-14T01:44:53Z</dcterms:created>
  <dcterms:modified xsi:type="dcterms:W3CDTF">2026-07-14T01:45:16Z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