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7440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44:23.430" v="0"/>
      <pc:docMkLst>
        <pc:docMk/>
      </pc:docMkLst>
      <pc:sldChg chg="add">
        <pc:chgData name="Dylan Breger" userId="9b3da09f-10fe-42ec-9aa5-9fa2a3e9cc20" providerId="ADAL" clId="{F98534C6-B0C5-430B-9C0B-35D9871B4C23}" dt="2026-07-14T01:44:23.430" v="0"/>
        <pc:sldMkLst>
          <pc:docMk/>
          <pc:sldMk cId="3622029912" sldId="214747440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938215985343684"/>
          <c:y val="0"/>
          <c:w val="0.59278755727358678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B146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CD-4FB9-AEBA-4BEA87AA93FC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7CD-4FB9-AEBA-4BEA87AA93FC}"/>
              </c:ext>
            </c:extLst>
          </c:dPt>
          <c:dPt>
            <c:idx val="2"/>
            <c:invertIfNegative val="0"/>
            <c:bubble3D val="0"/>
            <c:spPr>
              <a:solidFill>
                <a:srgbClr val="4EBE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7CD-4FB9-AEBA-4BEA87AA93FC}"/>
              </c:ext>
            </c:extLst>
          </c:dPt>
          <c:dPt>
            <c:idx val="3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7CD-4FB9-AEBA-4BEA87AA93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Immediately / within minutes</c:v>
                </c:pt>
                <c:pt idx="1">
                  <c:v>Later that day</c:v>
                </c:pt>
                <c:pt idx="2">
                  <c:v>Within a few days</c:v>
                </c:pt>
                <c:pt idx="3">
                  <c:v>Within a week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0.39</c:v>
                </c:pt>
                <c:pt idx="1">
                  <c:v>0.24</c:v>
                </c:pt>
                <c:pt idx="2">
                  <c:v>0.13</c:v>
                </c:pt>
                <c:pt idx="3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7CD-4FB9-AEBA-4BEA87AA93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70594176"/>
        <c:axId val="270590432"/>
      </c:barChart>
      <c:catAx>
        <c:axId val="27059417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590432"/>
        <c:crosses val="autoZero"/>
        <c:auto val="1"/>
        <c:lblAlgn val="ctr"/>
        <c:lblOffset val="100"/>
        <c:noMultiLvlLbl val="0"/>
      </c:catAx>
      <c:valAx>
        <c:axId val="2705904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27059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76BC3B-3390-4D5E-B501-42A4F20F033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0E0A6A-56F1-481B-8A5E-FD0E688FF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89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797EC-51D8-3AE9-A75E-8D34F5045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ED2543-6868-C74A-2FA2-BC582A1E63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BF3E2E-630B-D66D-3F75-A7BCE203BD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5FC04-B039-EC0B-B9A1-622D2CEA0C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AACFB9-4676-4C0B-B187-FBB2AEA93B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0108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8EEC8-308F-4E78-E34D-247E595BA8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9942E4-FB28-22A6-F28C-04D4E8A033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537368-2537-1618-7886-779A4AACC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0AF92-8FCF-0414-C63A-5FA6BA7A4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B2C39-F4F7-D4AC-0D5E-6D61F7701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34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3456F-ADB8-B264-3BCC-6F13D9229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EAEC89-8F5D-E17B-6587-A790DE9842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333C8-A9F7-918D-AF06-52EBE2C88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4D1D2-7034-7690-AFFE-8BDA55EB7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CC203-1D81-8328-229D-6D76BF8C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55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889650-9B0E-962F-DED1-2F1CB07F1E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AAA687-958C-8757-B915-2EA69A200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1C87A-6DB0-37BE-18D2-D6E68ADD1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FBEF9-A8F3-E8A2-AD03-FF3DFF45D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07D96B-9769-CA7F-E652-9A051FF7E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18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083F9-76CD-AB91-EBA7-C84E9D70E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617-470B-277A-C045-DD5878565C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7FB71-8281-776B-57F2-49ED64EE8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2A3B5-3386-1A04-E212-E36AE85D5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4CBEBE-D759-0E9D-41B3-875210F33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3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ADF85-0546-2527-3126-04B4FD0AC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D306D0-5ED7-310D-D590-1EF0A055B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4FEA6-F46F-5015-6106-5811F60D1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4936F0-B957-4F57-EF85-7D3F32931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0ECE6-098F-4586-5256-A836EC56E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35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EC5C-B9CD-8908-7267-26C5A64CC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71868-2367-926A-99FB-2FEC2E4214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D5457B-07EC-239C-64F4-51557B204E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6903D2-99E3-A4F2-34F0-DE29997F8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ED68FC-A0F5-D01C-1919-CC44AB0DF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D8CD56-6D8C-5A3E-3735-1037FFE0C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647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1A855-4D24-2B44-698A-FBBE36C5B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12CD5-5F8C-5DCA-ACB3-5F88B4193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E7EA1D-A8F7-70BE-1391-00E8776E3B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4FEBB7-A87B-764A-D95E-0BE918F4A3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87294-935C-84CA-EC58-4C93DF9F64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95624F-D90A-ED9D-A7FE-6512FBA8E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CB5429-3C7E-969E-D95E-77E21EEC7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E51097-EC78-B13B-66BD-922A0DB09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588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5D3AD-EF69-8C80-06A0-9AD5D0D85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A1D62A-F81E-50C1-F588-8D9F124A5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D1729E-6196-8AF6-DE20-E67369933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F9CA02-50DA-0CF8-DC76-C91981EEB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84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622A8-DB18-6C3D-473D-41514DE5E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9B4983-3D42-BC7A-7D0F-DC2023C87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002126-3A69-241B-803A-013388E9B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84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17E3D-1010-63FC-0435-28418A3B2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0528F-DED9-2B75-DBC6-4E57FED67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3A131D-8DE0-C5B4-4156-A7D90E4514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91DC23-87D0-5C98-D273-044DAC0D4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EF9BE0-E9FD-7C96-F9E5-F6F460DA6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05FE03-4271-0026-A62A-48A03E822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934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3CF8A-5CCE-DEC1-9BA6-408F6B369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3F96D6-D7DF-DB45-832C-8575AE1D1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5B8642-A739-B345-115D-1300C38427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EE1E8-0F84-7F5E-8CEC-ABEE646E5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714F98-3097-2274-E5CA-B4DD8944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D9FFDE-8FEA-8E0D-7A7E-27639F1A4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16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514362-C048-C102-00A7-C8DE5DF0F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101D5B-FBF7-D463-FB72-1BAB778E9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0F0F3-0A15-497A-4E3A-908320D38B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4D92EC-8EEE-4BCF-AC19-FAFCF38336D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40B74B-97EE-8A66-69A7-B04412BE93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353929-0D50-62B7-69B4-E5E7CBBA1D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47324A-9993-4830-B390-1A9FC8B89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21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vab.com/signin?utm_source=grab-and-go&amp;utm_medium=vab-insights&amp;utm_campaign=" TargetMode="External"/><Relationship Id="rId3" Type="http://schemas.openxmlformats.org/officeDocument/2006/relationships/chart" Target="../charts/chart1.xml"/><Relationship Id="rId7" Type="http://schemas.openxmlformats.org/officeDocument/2006/relationships/hyperlink" Target="https://thevab.com/insight/left-to-your-own-devices-june-2026?utm_source=grab-and-go&amp;utm_medium=vab-insights&amp;utm_campaign=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723F-9DE1-163F-2EBA-5E75275B9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FF465FF-65D2-807B-6608-6CD6E1620450}"/>
              </a:ext>
            </a:extLst>
          </p:cNvPr>
          <p:cNvSpPr/>
          <p:nvPr/>
        </p:nvSpPr>
        <p:spPr>
          <a:xfrm>
            <a:off x="0" y="1685014"/>
            <a:ext cx="12192000" cy="5184136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D990AC-0A04-CFA8-EABA-F76AFED9E39C}"/>
              </a:ext>
            </a:extLst>
          </p:cNvPr>
          <p:cNvSpPr/>
          <p:nvPr/>
        </p:nvSpPr>
        <p:spPr>
          <a:xfrm>
            <a:off x="-7940" y="1673438"/>
            <a:ext cx="3893143" cy="5184136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554A7D-C15D-2562-EF37-84D464FFD2CD}"/>
              </a:ext>
            </a:extLst>
          </p:cNvPr>
          <p:cNvSpPr/>
          <p:nvPr/>
        </p:nvSpPr>
        <p:spPr>
          <a:xfrm>
            <a:off x="3893142" y="1673438"/>
            <a:ext cx="8298858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EB823F-A244-3C02-1ECE-E18E5B560F2F}"/>
              </a:ext>
            </a:extLst>
          </p:cNvPr>
          <p:cNvSpPr txBox="1"/>
          <p:nvPr/>
        </p:nvSpPr>
        <p:spPr>
          <a:xfrm>
            <a:off x="3869964" y="1753407"/>
            <a:ext cx="8298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Timing of Action After a Seeing a TV Ad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B2B1CE-5C3F-86E4-4CC8-818F4B6438E3}"/>
              </a:ext>
            </a:extLst>
          </p:cNvPr>
          <p:cNvSpPr txBox="1"/>
          <p:nvPr/>
        </p:nvSpPr>
        <p:spPr>
          <a:xfrm>
            <a:off x="4073296" y="5936257"/>
            <a:ext cx="8109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DISQO,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Outcomes Report – TV Advertising 2026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May 2026. Action taken include: Visited the brand’s website, searched for the brand, looked up reviews, talked to someone about it, purchased later, scanned a QR code.</a:t>
            </a:r>
            <a:endParaRPr kumimoji="0" lang="en-US" sz="800" b="0" i="1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F13185-50F6-D5E5-3279-E58639EC47EE}"/>
              </a:ext>
            </a:extLst>
          </p:cNvPr>
          <p:cNvSpPr txBox="1"/>
          <p:nvPr/>
        </p:nvSpPr>
        <p:spPr>
          <a:xfrm>
            <a:off x="690856" y="3579313"/>
            <a:ext cx="2495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 w="28575">
                  <a:solidFill>
                    <a:prstClr val="white"/>
                  </a:solidFill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81%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5A2985-8964-DED4-4997-FFCA6522650D}"/>
              </a:ext>
            </a:extLst>
          </p:cNvPr>
          <p:cNvSpPr txBox="1"/>
          <p:nvPr/>
        </p:nvSpPr>
        <p:spPr>
          <a:xfrm>
            <a:off x="-7940" y="4910530"/>
            <a:ext cx="3893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 consumers have</a:t>
            </a:r>
            <a:b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taken an action within a week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after seeing a TV ad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E351BF76-C5E8-25E0-177E-153BA7260205}"/>
              </a:ext>
            </a:extLst>
          </p:cNvPr>
          <p:cNvGraphicFramePr/>
          <p:nvPr/>
        </p:nvGraphicFramePr>
        <p:xfrm>
          <a:off x="4051300" y="2234549"/>
          <a:ext cx="8109541" cy="3628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40ABDE85-C1BE-8B61-8063-34A121990D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3185" y="2106638"/>
            <a:ext cx="1450893" cy="14508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C1E6B91-03CD-6762-3480-725E15D49B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65F7BA2-3C7E-A425-F163-57B7931C3C0A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hlinkClick r:id="rId7"/>
            <a:extLst>
              <a:ext uri="{FF2B5EF4-FFF2-40B4-BE49-F238E27FC236}">
                <a16:creationId xmlns:a16="http://schemas.microsoft.com/office/drawing/2014/main" id="{6C0054DE-5080-AF99-69E1-ED9E1B9047D7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VAB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Left To Your Own Devices: The Latest on Multiplatform Video Consumption – June 2026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610F18-3976-C8C8-DCD6-D336C4142AE7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FF0C80-E3AF-0873-4EE8-DEF4ED90FEF5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insights on outcomes</a:t>
            </a:r>
          </a:p>
        </p:txBody>
      </p:sp>
      <p:pic>
        <p:nvPicPr>
          <p:cNvPr id="22" name="Picture 2">
            <a:hlinkClick r:id="rId8"/>
            <a:extLst>
              <a:ext uri="{FF2B5EF4-FFF2-40B4-BE49-F238E27FC236}">
                <a16:creationId xmlns:a16="http://schemas.microsoft.com/office/drawing/2014/main" id="{5F8F0052-CECF-7D0A-9F9D-70626C94A0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FAF405C-8046-33E0-72D6-53710D20F10A}"/>
              </a:ext>
            </a:extLst>
          </p:cNvPr>
          <p:cNvSpPr/>
          <p:nvPr/>
        </p:nvSpPr>
        <p:spPr>
          <a:xfrm>
            <a:off x="0" y="-1"/>
            <a:ext cx="2733368" cy="321597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Timing of Action After Seeing A TV Ad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31BD49A-641C-D39F-78C7-FD7853DB7436}"/>
              </a:ext>
            </a:extLst>
          </p:cNvPr>
          <p:cNvSpPr/>
          <p:nvPr/>
        </p:nvSpPr>
        <p:spPr>
          <a:xfrm>
            <a:off x="75405" y="440921"/>
            <a:ext cx="101544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600" b="1">
                <a:solidFill>
                  <a:srgbClr val="1F1A62"/>
                </a:solidFill>
                <a:latin typeface="Arial" panose="020B0604020202020204" pitchFamily="34" charset="0"/>
              </a:rPr>
              <a:t>TV creates both immediacy and top-of-mind awareness as most consumers take an action within a week of seeing an ad</a:t>
            </a:r>
          </a:p>
        </p:txBody>
      </p:sp>
    </p:spTree>
    <p:extLst>
      <p:ext uri="{BB962C8B-B14F-4D97-AF65-F5344CB8AC3E}">
        <p14:creationId xmlns:p14="http://schemas.microsoft.com/office/powerpoint/2010/main" val="3622029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852AB71-4FFE-49C9-A547-6527C4BEBB97}"/>
</file>

<file path=customXml/itemProps2.xml><?xml version="1.0" encoding="utf-8"?>
<ds:datastoreItem xmlns:ds="http://schemas.openxmlformats.org/officeDocument/2006/customXml" ds:itemID="{4FD0E32B-30C5-4D2D-BEF6-CD079681829E}"/>
</file>

<file path=customXml/itemProps3.xml><?xml version="1.0" encoding="utf-8"?>
<ds:datastoreItem xmlns:ds="http://schemas.openxmlformats.org/officeDocument/2006/customXml" ds:itemID="{CE3AA875-211E-450D-9ADA-9714589E3CB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Office PowerPoint</Application>
  <PresentationFormat>Widescreen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2026-07-14T01:44:14Z</dcterms:created>
  <dcterms:modified xsi:type="dcterms:W3CDTF">2026-07-14T01:44:23Z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