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charts/chart1.xml" ContentType="application/vnd.openxmlformats-officedocument.drawingml.char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olors1.xml" ContentType="application/vnd.ms-office.chartcolorstyle+xml"/>
  <Override PartName="/ppt/charts/style1.xml" ContentType="application/vnd.ms-office.chartstyle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14747442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98534C6-B0C5-430B-9C0B-35D9871B4C23}"/>
    <pc:docChg chg="addSld modSld">
      <pc:chgData name="Dylan Breger" userId="9b3da09f-10fe-42ec-9aa5-9fa2a3e9cc20" providerId="ADAL" clId="{F98534C6-B0C5-430B-9C0B-35D9871B4C23}" dt="2026-04-07T16:42:00.054" v="0"/>
      <pc:docMkLst>
        <pc:docMk/>
      </pc:docMkLst>
      <pc:sldChg chg="add">
        <pc:chgData name="Dylan Breger" userId="9b3da09f-10fe-42ec-9aa5-9fa2a3e9cc20" providerId="ADAL" clId="{F98534C6-B0C5-430B-9C0B-35D9871B4C23}" dt="2026-04-07T16:42:00.054" v="0"/>
        <pc:sldMkLst>
          <pc:docMk/>
          <pc:sldMk cId="3312875115" sldId="2147474428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6727849892604789"/>
          <c:y val="8.4089841980582572E-2"/>
          <c:w val="0.53272150107395211"/>
          <c:h val="0.8463607989791006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rgbClr val="00BFF2"/>
            </a:solidFill>
            <a:ln>
              <a:noFill/>
            </a:ln>
            <a:effectLst/>
          </c:spPr>
          <c:invertIfNegative val="0"/>
          <c:dPt>
            <c:idx val="4"/>
            <c:invertIfNegative val="0"/>
            <c:bubble3D val="0"/>
            <c:spPr>
              <a:solidFill>
                <a:srgbClr val="ACBDC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E64A-46AF-BA73-A944ABA05BC3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Yes (net)</c:v>
                </c:pt>
                <c:pt idx="1">
                  <c:v>Yes, improves ROI for upper funnel goals</c:v>
                </c:pt>
                <c:pt idx="2">
                  <c:v>Yes, improves ROI for mid-funnel goals</c:v>
                </c:pt>
                <c:pt idx="3">
                  <c:v>Yes, improves ROI for lower funnel goals</c:v>
                </c:pt>
                <c:pt idx="4">
                  <c:v>No, premium video content does not improve ROI performance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0.97</c:v>
                </c:pt>
                <c:pt idx="1">
                  <c:v>0.76</c:v>
                </c:pt>
                <c:pt idx="2">
                  <c:v>0.64</c:v>
                </c:pt>
                <c:pt idx="3">
                  <c:v>0.28999999999999998</c:v>
                </c:pt>
                <c:pt idx="4">
                  <c:v>0.03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ED7-4F07-9CD8-711706D230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157988559"/>
        <c:axId val="1157982319"/>
      </c:barChart>
      <c:catAx>
        <c:axId val="1157988559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accent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rgbClr val="1B14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157982319"/>
        <c:crosses val="autoZero"/>
        <c:auto val="1"/>
        <c:lblAlgn val="ctr"/>
        <c:lblOffset val="100"/>
        <c:noMultiLvlLbl val="0"/>
      </c:catAx>
      <c:valAx>
        <c:axId val="1157982319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115798855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E30BF5-C492-4D7E-CAEB-64DA84F291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32FA5CB-F651-6B8F-ADA5-1D73D60E42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FA3ABC-723B-1953-149D-861795141C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4C5E8-3635-4E06-9444-2EEEF8BB99CF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56DD55-A817-228D-44A2-3BCB15CAAD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4840DF-EEB8-3DED-414A-7B00A73A4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9E332-45BB-4B06-8600-12F1BC4E3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3575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F0A5B-DB31-DB48-C621-C27962002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62F16C7-309F-FE21-BBFF-F509915F57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B82D02-4324-6154-1E31-B9676306A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4C5E8-3635-4E06-9444-2EEEF8BB99CF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41B695-E82A-A456-C890-1DE48A7A39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163F72-4AEF-EFB6-D5A1-16818FC3B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9E332-45BB-4B06-8600-12F1BC4E3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89848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51ACFC2-A578-301A-7CAB-A15463D0ADB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6ABE8D-E114-E78E-8C77-BEAA39F6D9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DAA99A-6312-6B62-436A-442E3AD95C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4C5E8-3635-4E06-9444-2EEEF8BB99CF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CEC11C1-7AEF-AB6E-217E-47AFF5760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3659FD-EB66-6BFF-E4AE-353EB1D1E2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9E332-45BB-4B06-8600-12F1BC4E3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24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9D017B-5AD0-30CF-2370-694647BCA0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5FACB6-076C-7788-EB92-461E55294F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412657-8869-A5E8-37EA-8967819FC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4C5E8-3635-4E06-9444-2EEEF8BB99CF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25D726-A6F1-9DD0-899C-0EEFD3CD58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2E2FED-227A-6D46-8034-AF9655882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9E332-45BB-4B06-8600-12F1BC4E3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5235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1F2E8-2112-69EB-A3CB-81003F4225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EFD1B6-D933-F25E-087B-2962E28513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6074F9-1A0F-BA99-88C6-C89F547F3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4C5E8-3635-4E06-9444-2EEEF8BB99CF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073E6E-0329-FC50-52D7-B2AD74DDC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0FAD42-4681-8EBD-6822-BDB9DB7E64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9E332-45BB-4B06-8600-12F1BC4E3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261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97ABD0-2DE2-96F8-9704-20F8794AD1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B12B07-A2C1-7891-DBD4-7C9A57F11D7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0FDC84-302A-2D31-4DE0-A6FBF1C678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30DA4A-7440-A7FB-27CE-EE8EFA053C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4C5E8-3635-4E06-9444-2EEEF8BB99CF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EDED70-BFE0-66DF-CFF2-83EC868536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EE14BDD-904F-6EE5-9704-19C322B6C5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9E332-45BB-4B06-8600-12F1BC4E3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9924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7B1CFB-207F-6893-DEB2-2E9B4EE451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6BB207-D302-44FC-1A91-7B33661534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A41310-F68E-79C3-9BBA-66F91D7126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18C489E-B12E-A793-22E9-A6373DD3A32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C2926B1-BBB4-2748-7B40-E05140195F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C7135-57DD-A767-D861-C83B186A8E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4C5E8-3635-4E06-9444-2EEEF8BB99CF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86386D1-B0D1-4899-0C0E-6CB9572099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14984A5-A7F4-98E1-8217-7E4D49D404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9E332-45BB-4B06-8600-12F1BC4E3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58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D48CB4-84F5-F820-7EFD-AF9771BBD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CC98D9C-9032-FCF2-80BD-FDFEE00CE0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4C5E8-3635-4E06-9444-2EEEF8BB99CF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B7C44D-7496-26CF-B4EA-1EDBB1487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1BCD487-0501-2663-E4AD-518D62D9F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9E332-45BB-4B06-8600-12F1BC4E3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0950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AB46F3F-DB73-F1F5-8B90-547A0E52E5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4C5E8-3635-4E06-9444-2EEEF8BB99CF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366DDF7-16FA-ED78-0D50-5C848F0151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5204C8-2603-4B11-B945-43D61FB81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9E332-45BB-4B06-8600-12F1BC4E3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243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868C64-4B26-D339-8675-6CC0084049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ED5594-0F50-090E-2E68-102BAE7802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8D0D417-4F89-962A-D04E-4509C76BD7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F5EDF07-8880-ED76-221C-FA2156F465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4C5E8-3635-4E06-9444-2EEEF8BB99CF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98EC6A-4BAD-D74D-1E42-DC4155D120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C0B9AD-2E37-B1DB-4BD1-5ED3CE6CB6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9E332-45BB-4B06-8600-12F1BC4E3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1054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17B429-A3AC-1728-FCD5-79A6C5B415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55E9BDA-EF7A-CD67-4450-15FC92B26A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EF9D1F-514A-E96F-9D77-51EC266AA8F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05DF00-1F06-C1A8-3D14-53D9C8665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64C5E8-3635-4E06-9444-2EEEF8BB99CF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86F953-24ED-2CC1-B135-FF581D4D2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3CCC42-0813-95C1-4AAF-D3C5E8AA8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29E332-45BB-4B06-8600-12F1BC4E3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67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C9DB87C-50B4-DB01-72B3-041E712B7E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8E127B-9678-A805-6048-1DD225B2D0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2D8099-E8BB-0625-A75E-74B31A5552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364C5E8-3635-4E06-9444-2EEEF8BB99CF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50FED7F-CF19-6ABE-8D0A-E69EDE3F56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367F2E-529F-0692-D1D0-DEA669FEB1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29E332-45BB-4B06-8600-12F1BC4E32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3414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thevab.com/insights" TargetMode="External"/><Relationship Id="rId7" Type="http://schemas.openxmlformats.org/officeDocument/2006/relationships/hyperlink" Target="https://premion.com/2026-ctv-ott-advertiser-survey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.xml"/><Relationship Id="rId5" Type="http://schemas.openxmlformats.org/officeDocument/2006/relationships/image" Target="../media/image2.png"/><Relationship Id="rId4" Type="http://schemas.openxmlformats.org/officeDocument/2006/relationships/hyperlink" Target="https://thevab.com/signin?utm_source=grab-and-go&amp;utm_medium=vab-insights&amp;utm_campaign=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27C827-A912-F1A6-7324-D6B4AFBC8C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35B68A7C-60C1-B978-7204-BE26F52CCAA4}"/>
              </a:ext>
            </a:extLst>
          </p:cNvPr>
          <p:cNvSpPr>
            <a:spLocks/>
          </p:cNvSpPr>
          <p:nvPr/>
        </p:nvSpPr>
        <p:spPr>
          <a:xfrm>
            <a:off x="0" y="1698993"/>
            <a:ext cx="12191999" cy="5170157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7AC3EE6-2F1A-14F4-2EAF-66B18E4370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6530EBC-97D8-31C6-6CEB-6476892B7961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F2C3B39-92AC-640F-44C4-A1BC24C7C87F}"/>
              </a:ext>
            </a:extLst>
          </p:cNvPr>
          <p:cNvSpPr txBox="1"/>
          <p:nvPr/>
        </p:nvSpPr>
        <p:spPr>
          <a:xfrm>
            <a:off x="-10270" y="1708296"/>
            <a:ext cx="122125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sng" strike="noStrike" kern="1200" spc="0" baseline="0">
                <a:solidFill>
                  <a:srgbClr val="1B1464"/>
                </a:solidFill>
                <a:latin typeface="Helvetica normal"/>
                <a:ea typeface="+mn-ea"/>
                <a:cs typeface="+mn-cs"/>
              </a:defRPr>
            </a:pPr>
            <a:r>
              <a:rPr kumimoji="0" lang="en-US" sz="1600" b="1" i="0" u="sng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Improvement in ROI performance with CTV/Streaming TV Premium Video Content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9EBB520-172B-7219-135D-ED142E4EF7C2}"/>
              </a:ext>
            </a:extLst>
          </p:cNvPr>
          <p:cNvSpPr/>
          <p:nvPr/>
        </p:nvSpPr>
        <p:spPr>
          <a:xfrm>
            <a:off x="75405" y="440921"/>
            <a:ext cx="10248315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Nearly all advertisers agree that premium content on CTV improves ROI throughout the purchase funnel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C59525D-9C52-077D-2295-DDD68B48EE9B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Picture 2">
            <a:hlinkClick r:id="rId4"/>
            <a:extLst>
              <a:ext uri="{FF2B5EF4-FFF2-40B4-BE49-F238E27FC236}">
                <a16:creationId xmlns:a16="http://schemas.microsoft.com/office/drawing/2014/main" id="{05D585C7-8892-7DFE-152E-01AF7BFE09B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9" name="Chart 18">
            <a:extLst>
              <a:ext uri="{FF2B5EF4-FFF2-40B4-BE49-F238E27FC236}">
                <a16:creationId xmlns:a16="http://schemas.microsoft.com/office/drawing/2014/main" id="{8CBD883E-1AFD-3273-2AE1-F53E3BEAF192}"/>
              </a:ext>
            </a:extLst>
          </p:cNvPr>
          <p:cNvGraphicFramePr/>
          <p:nvPr/>
        </p:nvGraphicFramePr>
        <p:xfrm>
          <a:off x="85402" y="2060977"/>
          <a:ext cx="12021194" cy="4156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1B057AA-23C2-8318-9ED7-EE52CC593F2E}"/>
              </a:ext>
            </a:extLst>
          </p:cNvPr>
          <p:cNvSpPr/>
          <p:nvPr/>
        </p:nvSpPr>
        <p:spPr>
          <a:xfrm>
            <a:off x="0" y="-1"/>
            <a:ext cx="3340100" cy="329753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Premium CTV Impact on ROI Performance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397BAC0-34EA-4A5B-3438-2D5E77F3C770}"/>
              </a:ext>
            </a:extLst>
          </p:cNvPr>
          <p:cNvSpPr txBox="1"/>
          <p:nvPr/>
        </p:nvSpPr>
        <p:spPr>
          <a:xfrm>
            <a:off x="479898" y="6052354"/>
            <a:ext cx="116133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Source: Premion &amp; Advertiser Perceptions, </a:t>
            </a:r>
            <a:r>
              <a:rPr kumimoji="0" lang="en-US" sz="800" b="0" i="1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2026 CTV / OTT Advertiser Survey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8" name="TextBox 17">
            <a:hlinkClick r:id="rId7"/>
            <a:extLst>
              <a:ext uri="{FF2B5EF4-FFF2-40B4-BE49-F238E27FC236}">
                <a16:creationId xmlns:a16="http://schemas.microsoft.com/office/drawing/2014/main" id="{456D8852-DD7E-E287-317A-E3A8457085CE}"/>
              </a:ext>
            </a:extLst>
          </p:cNvPr>
          <p:cNvSpPr txBox="1">
            <a:spLocks/>
          </p:cNvSpPr>
          <p:nvPr/>
        </p:nvSpPr>
        <p:spPr>
          <a:xfrm>
            <a:off x="-3" y="6251248"/>
            <a:ext cx="12202272" cy="276999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Click here to see more from </a:t>
            </a:r>
            <a:r>
              <a:rPr kumimoji="0" lang="en-US" sz="1200" b="1" i="1" u="sng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Premion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6E1708F-7E01-3760-31EC-D0111BECE830}"/>
              </a:ext>
            </a:extLst>
          </p:cNvPr>
          <p:cNvSpPr txBox="1"/>
          <p:nvPr/>
        </p:nvSpPr>
        <p:spPr>
          <a:xfrm>
            <a:off x="10267952" y="-16343"/>
            <a:ext cx="19343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1000" b="1">
                <a:solidFill>
                  <a:srgbClr val="ED3C8D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Scan or click to access more premium video insights</a:t>
            </a:r>
          </a:p>
        </p:txBody>
      </p:sp>
    </p:spTree>
    <p:extLst>
      <p:ext uri="{BB962C8B-B14F-4D97-AF65-F5344CB8AC3E}">
        <p14:creationId xmlns:p14="http://schemas.microsoft.com/office/powerpoint/2010/main" val="33128751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EF7D65B-20E5-446E-93AB-29DD1A9EF7BD}"/>
</file>

<file path=customXml/itemProps2.xml><?xml version="1.0" encoding="utf-8"?>
<ds:datastoreItem xmlns:ds="http://schemas.openxmlformats.org/officeDocument/2006/customXml" ds:itemID="{1BA6B0A6-B691-411B-868D-A38E0AB97980}"/>
</file>

<file path=customXml/itemProps3.xml><?xml version="1.0" encoding="utf-8"?>
<ds:datastoreItem xmlns:ds="http://schemas.openxmlformats.org/officeDocument/2006/customXml" ds:itemID="{5A9F9BDB-2664-4A85-AFAD-7769C060D62A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Helvetica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2026-04-07T16:41:57Z</dcterms:created>
  <dcterms:modified xsi:type="dcterms:W3CDTF">2026-04-07T16:42:08Z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