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147474220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1855EDF-F9CE-3B66-C6A5-06158391F461}" name="Leah Montner Dixon" initials="L" userId="S::leahm@thevab.com::d5b2ae9e-9213-4442-b7df-4db8cbe51e5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A86BA49-E688-458B-BCBE-1EE8BE623EEF}" v="1" dt="2025-08-10T21:02:06.25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72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13" Type="http://schemas.openxmlformats.org/officeDocument/2006/relationships/customXml" Target="../customXml/item3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1.xml"/><Relationship Id="rId5" Type="http://schemas.openxmlformats.org/officeDocument/2006/relationships/viewProps" Target="viewProps.xml"/><Relationship Id="rId10" Type="http://schemas.microsoft.com/office/2018/10/relationships/authors" Target="author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ylan Breger" userId="9b3da09f-10fe-42ec-9aa5-9fa2a3e9cc20" providerId="ADAL" clId="{FA86BA49-E688-458B-BCBE-1EE8BE623EEF}"/>
    <pc:docChg chg="addSld modSld">
      <pc:chgData name="Dylan Breger" userId="9b3da09f-10fe-42ec-9aa5-9fa2a3e9cc20" providerId="ADAL" clId="{FA86BA49-E688-458B-BCBE-1EE8BE623EEF}" dt="2025-08-10T21:02:06.253" v="0"/>
      <pc:docMkLst>
        <pc:docMk/>
      </pc:docMkLst>
      <pc:sldChg chg="add">
        <pc:chgData name="Dylan Breger" userId="9b3da09f-10fe-42ec-9aa5-9fa2a3e9cc20" providerId="ADAL" clId="{FA86BA49-E688-458B-BCBE-1EE8BE623EEF}" dt="2025-08-10T21:02:06.253" v="0"/>
        <pc:sldMkLst>
          <pc:docMk/>
          <pc:sldMk cId="876582005" sldId="2147474220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8273051447861371E-2"/>
          <c:y val="9.6433816992285981E-2"/>
          <c:w val="0.9634538971042772"/>
          <c:h val="0.8154872109748112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November '21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7B70E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370-4C86-BE4D-34DF66D652C1}"/>
              </c:ext>
            </c:extLst>
          </c:dPt>
          <c:dPt>
            <c:idx val="1"/>
            <c:invertIfNegative val="0"/>
            <c:bubble3D val="0"/>
            <c:spPr>
              <a:solidFill>
                <a:srgbClr val="9BEA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370-4C86-BE4D-34DF66D652C1}"/>
              </c:ext>
            </c:extLst>
          </c:dPt>
          <c:dPt>
            <c:idx val="2"/>
            <c:invertIfNegative val="0"/>
            <c:bubble3D val="0"/>
            <c:spPr>
              <a:solidFill>
                <a:srgbClr val="F7A7C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370-4C86-BE4D-34DF66D652C1}"/>
              </c:ext>
            </c:extLst>
          </c:dPt>
          <c:dPt>
            <c:idx val="3"/>
            <c:invertIfNegative val="0"/>
            <c:bubble3D val="0"/>
            <c:spPr>
              <a:solidFill>
                <a:srgbClr val="B3E3D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A370-4C86-BE4D-34DF66D652C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1B1464"/>
                    </a:solidFill>
                    <a:latin typeface="Helvetica" panose="020B0403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A18+</c:v>
                </c:pt>
                <c:pt idx="1">
                  <c:v>A18-34</c:v>
                </c:pt>
                <c:pt idx="2">
                  <c:v>A35-49</c:v>
                </c:pt>
                <c:pt idx="3">
                  <c:v>A50+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0.65</c:v>
                </c:pt>
                <c:pt idx="1">
                  <c:v>0.65</c:v>
                </c:pt>
                <c:pt idx="2">
                  <c:v>0.66</c:v>
                </c:pt>
                <c:pt idx="3">
                  <c:v>0.63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370-4C86-BE4D-34DF66D652C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November '24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1B146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A370-4C86-BE4D-34DF66D652C1}"/>
              </c:ext>
            </c:extLst>
          </c:dPt>
          <c:dPt>
            <c:idx val="1"/>
            <c:invertIfNegative val="0"/>
            <c:bubble3D val="0"/>
            <c:spPr>
              <a:solidFill>
                <a:srgbClr val="00BFF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A370-4C86-BE4D-34DF66D652C1}"/>
              </c:ext>
            </c:extLst>
          </c:dPt>
          <c:dPt>
            <c:idx val="2"/>
            <c:invertIfNegative val="0"/>
            <c:bubble3D val="0"/>
            <c:spPr>
              <a:solidFill>
                <a:srgbClr val="ED3C8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E-A370-4C86-BE4D-34DF66D652C1}"/>
              </c:ext>
            </c:extLst>
          </c:dPt>
          <c:dPt>
            <c:idx val="3"/>
            <c:invertIfNegative val="0"/>
            <c:bubble3D val="0"/>
            <c:spPr>
              <a:solidFill>
                <a:srgbClr val="4EBEA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0-A370-4C86-BE4D-34DF66D652C1}"/>
              </c:ext>
            </c:extLst>
          </c:dPt>
          <c:dLbls>
            <c:spPr>
              <a:solidFill>
                <a:schemeClr val="bg1"/>
              </a:solidFill>
              <a:ln>
                <a:solidFill>
                  <a:srgbClr val="1B1464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rgbClr val="1B1464"/>
                    </a:solidFill>
                    <a:latin typeface="Helvetica" panose="020B0403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A18+</c:v>
                </c:pt>
                <c:pt idx="1">
                  <c:v>A18-34</c:v>
                </c:pt>
                <c:pt idx="2">
                  <c:v>A35-49</c:v>
                </c:pt>
                <c:pt idx="3">
                  <c:v>A50+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0.78</c:v>
                </c:pt>
                <c:pt idx="1">
                  <c:v>0.78</c:v>
                </c:pt>
                <c:pt idx="2">
                  <c:v>0.83</c:v>
                </c:pt>
                <c:pt idx="3">
                  <c:v>0.76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A370-4C86-BE4D-34DF66D652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70594176"/>
        <c:axId val="270590432"/>
      </c:barChart>
      <c:catAx>
        <c:axId val="270594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1B1464"/>
                </a:solidFill>
                <a:latin typeface="Helvetica" panose="020B0403020202020204" pitchFamily="34" charset="0"/>
                <a:ea typeface="+mn-ea"/>
                <a:cs typeface="+mn-cs"/>
              </a:defRPr>
            </a:pPr>
            <a:endParaRPr lang="en-US"/>
          </a:p>
        </c:txPr>
        <c:crossAx val="270590432"/>
        <c:crosses val="autoZero"/>
        <c:auto val="1"/>
        <c:lblAlgn val="ctr"/>
        <c:lblOffset val="100"/>
        <c:noMultiLvlLbl val="0"/>
      </c:catAx>
      <c:valAx>
        <c:axId val="27059043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2705941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8273051447861371E-2"/>
          <c:y val="9.6433816992285981E-2"/>
          <c:w val="0.9634538971042772"/>
          <c:h val="0.7559453067564199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November '22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7B70E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3CC-41F0-855A-F6475018B0F1}"/>
              </c:ext>
            </c:extLst>
          </c:dPt>
          <c:dPt>
            <c:idx val="1"/>
            <c:invertIfNegative val="0"/>
            <c:bubble3D val="0"/>
            <c:spPr>
              <a:solidFill>
                <a:srgbClr val="9BEA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3CC-41F0-855A-F6475018B0F1}"/>
              </c:ext>
            </c:extLst>
          </c:dPt>
          <c:dPt>
            <c:idx val="2"/>
            <c:invertIfNegative val="0"/>
            <c:bubble3D val="0"/>
            <c:spPr>
              <a:solidFill>
                <a:srgbClr val="F7A7C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3CC-41F0-855A-F6475018B0F1}"/>
              </c:ext>
            </c:extLst>
          </c:dPt>
          <c:dPt>
            <c:idx val="3"/>
            <c:invertIfNegative val="0"/>
            <c:bubble3D val="0"/>
            <c:spPr>
              <a:solidFill>
                <a:srgbClr val="B3E3D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03CC-41F0-855A-F6475018B0F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rgbClr val="1B1464"/>
                    </a:solidFill>
                    <a:latin typeface="Helvetica" panose="020B0403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3">
                  <c:v>A50+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8-03CC-41F0-855A-F6475018B0F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March '25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03CC-41F0-855A-F6475018B0F1}"/>
              </c:ext>
            </c:extLst>
          </c:dPt>
          <c:dPt>
            <c:idx val="1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03CC-41F0-855A-F6475018B0F1}"/>
              </c:ext>
            </c:extLst>
          </c:dPt>
          <c:dPt>
            <c:idx val="2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E-03CC-41F0-855A-F6475018B0F1}"/>
              </c:ext>
            </c:extLst>
          </c:dPt>
          <c:dPt>
            <c:idx val="3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0-03CC-41F0-855A-F6475018B0F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 algn="ctr">
                  <a:defRPr sz="1200" b="0" i="0" u="none" strike="noStrike" kern="1200" baseline="0">
                    <a:solidFill>
                      <a:srgbClr val="1B1464"/>
                    </a:solidFill>
                    <a:latin typeface="Helvetica" panose="020B0403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3">
                  <c:v>A50+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11-03CC-41F0-855A-F6475018B0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70594176"/>
        <c:axId val="270590432"/>
      </c:barChart>
      <c:catAx>
        <c:axId val="27059417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70590432"/>
        <c:crosses val="autoZero"/>
        <c:auto val="1"/>
        <c:lblAlgn val="ctr"/>
        <c:lblOffset val="100"/>
        <c:noMultiLvlLbl val="0"/>
      </c:catAx>
      <c:valAx>
        <c:axId val="2705904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70594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rgbClr val="1B1464"/>
              </a:solidFill>
              <a:latin typeface="Helvetica" panose="020B0403020202020204" pitchFamily="3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solidFill>
            <a:srgbClr val="1B1464"/>
          </a:solidFill>
          <a:latin typeface="Helvetica" panose="020B0403020202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F4231-50FF-435C-9384-219014E9856B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E4E13C-E661-4281-8CF7-F217D18E3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1691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720228-3DE4-4093-3A77-AA562BF4F5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A8D987C-9431-F503-27CA-63226EAEBB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C1B5042-9A8B-5EC3-2E0B-9D76535CE8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FFFF0B-0470-632A-316A-0386DAC440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615BE2-BB6E-D846-B0CB-BE207E4BB8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06177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C9DC95-A71A-A1C1-14F7-7F651DA20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1CD6628-3293-9154-E574-0086C502B8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0D4AB7-C9DD-F1B0-CF4C-4EC397501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0F5F8-7262-4411-8107-799F4AB6B9DA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F8AB08-55B5-EA11-8B9F-5DF3999389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602A46-AD0C-1D21-9B07-7FEED04557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27C6E-0D34-4D2D-A0C0-3EE8ED125F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2652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E3EF15-65AF-D3AF-BE83-A1A30A5ECC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A567EE-81AB-7A3C-5185-2735DB9AFF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623753-C958-58AA-7581-CCEBD9B7D0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0F5F8-7262-4411-8107-799F4AB6B9DA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8B5980-C483-1445-A4AE-4845E534D6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343CA2-F3A3-ABA2-F6EA-845BB2195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27C6E-0D34-4D2D-A0C0-3EE8ED125F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663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DE12F26-E2C4-4DF3-BB4A-9B1BB894063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813AE15-1B13-D67C-4AAA-41C3DC7E3E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1A1CA1-541A-42E8-5E49-7FD129277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0F5F8-7262-4411-8107-799F4AB6B9DA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7E0CE5-C7A8-7BC6-0211-147B4FB55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7CF25E-B805-6FDA-B5BE-5DA2394B4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27C6E-0D34-4D2D-A0C0-3EE8ED125F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73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EEEF32-8C47-0E60-0D41-EDF059A3D5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E8DDF5-DEF8-CA1D-F40B-086905A28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394621-D56B-B12B-C902-BCB3385067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0F5F8-7262-4411-8107-799F4AB6B9DA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8177B2-6D7B-DF65-F20C-F24E3F4109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BCF8CF-317C-6119-4240-C3FB888E1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27C6E-0D34-4D2D-A0C0-3EE8ED125F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37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351831-ADC5-8EB2-5B84-1390178F0F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8F712A-235C-6DF5-C607-4E49689835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4A2DAA-9190-3EF1-21D3-50AEE43935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0F5F8-7262-4411-8107-799F4AB6B9DA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9166E4-BAE0-C266-2B22-96527A5C50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6D1430-5252-5EB2-738B-6A7F91043D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27C6E-0D34-4D2D-A0C0-3EE8ED125F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5DBB10-6598-B3F7-1021-F2D2D338CD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F454D2-3028-2169-02E0-44455CC6CC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AB7AB8-2BAE-7619-1CCB-4E2C868B91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6A5920-2DD6-16A1-E216-F8E0BFBF2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0F5F8-7262-4411-8107-799F4AB6B9DA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6AEBD3-7CA7-7AFA-9491-BB69233E0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EDA880-64A5-0ABC-121D-34CAB63B3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27C6E-0D34-4D2D-A0C0-3EE8ED125F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397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F18B0-7B19-2C0C-29F7-AAE9FC3483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CD2496-1F84-60A5-36A6-2E5DE2A7BC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99E039-AC89-FA91-28B7-3890776809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88B79AA-4010-8AAC-88CA-E98EB5FFD4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2E1737-361A-13DC-CD83-A6139B8693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A01A0C0-5799-8F61-C0A7-55B42DA226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0F5F8-7262-4411-8107-799F4AB6B9DA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5554A1-7490-F03D-EA99-7AA621633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AF1B037-EB97-4182-A334-57FDC04F96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27C6E-0D34-4D2D-A0C0-3EE8ED125F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547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31ED37-2ED4-4176-94E0-FFFF353ED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10F2E04-24AD-E09D-5AE5-861B4E526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0F5F8-7262-4411-8107-799F4AB6B9DA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58C847A-036D-A4F2-7ED5-871A661240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64B055-C36B-51A2-3B9C-74AB09CF3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27C6E-0D34-4D2D-A0C0-3EE8ED125F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844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206E356-AC36-83E4-EA66-695B6CC5D2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0F5F8-7262-4411-8107-799F4AB6B9DA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E9ECA6D-B3B7-60DE-2B34-744C366A55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1D700D-660A-B812-8D71-FC827437E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27C6E-0D34-4D2D-A0C0-3EE8ED125F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646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616805-1EB8-06E0-F810-FD56AB4F9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22441E-7019-895A-5551-F04B2EB5C6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A4A124-D8E5-CBCC-ED4D-4CC54CF45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CA3BB0-10CF-2063-2BC0-D2C3DB1975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0F5F8-7262-4411-8107-799F4AB6B9DA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2A47F7-5A59-D4EF-D781-35DCF3138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37D246-8DC8-2434-CF52-8E006C968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27C6E-0D34-4D2D-A0C0-3EE8ED125F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1224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AC8252-E779-ACFF-0127-3FDC4322B2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850CF80-A445-0AC5-A4DE-CAFCE6B600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2FC7EFF-F1C9-50D6-E1BA-14F5893196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6638EE-C6FC-5FDB-0B81-7DEC162B3C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0F5F8-7262-4411-8107-799F4AB6B9DA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6D47CF-3B63-CE85-7B99-7CAC3143EC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B928BB-E2DF-7CF6-DD51-8E5D5CEB9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27C6E-0D34-4D2D-A0C0-3EE8ED125F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6093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4E13156-6CFD-C39E-055F-DC808A9172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57EA8E-DB0A-9711-2D3D-57892D191E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12C742-6AE5-676C-7FC2-5BB8D859C5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3B0F5F8-7262-4411-8107-799F4AB6B9DA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083787-4BA3-C94F-5181-D0E514A036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553CD0-AAF1-892B-37BF-8909327E18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AA27C6E-0D34-4D2D-A0C0-3EE8ED125F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78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image" Target="../media/image1.png"/><Relationship Id="rId7" Type="http://schemas.openxmlformats.org/officeDocument/2006/relationships/hyperlink" Target="https://thevab.com/insight/advertising-accelerated?utm_source=grab-and-go&amp;utm_medium=vab-insights&amp;utm_campaign=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hyperlink" Target="https://thevab.com/signin?utm_source=grab-and-go&amp;utm_medium=vab-insights&amp;utm_campaign=" TargetMode="External"/><Relationship Id="rId4" Type="http://schemas.openxmlformats.org/officeDocument/2006/relationships/hyperlink" Target="https://thevab.com/insights" TargetMode="External"/><Relationship Id="rId9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FAB543-BE77-98E6-C453-56BDFD8EC1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id="{D1152CEB-0804-59DA-2497-63BC62907F12}"/>
              </a:ext>
            </a:extLst>
          </p:cNvPr>
          <p:cNvSpPr/>
          <p:nvPr/>
        </p:nvSpPr>
        <p:spPr>
          <a:xfrm>
            <a:off x="0" y="1685013"/>
            <a:ext cx="12192000" cy="5172987"/>
          </a:xfrm>
          <a:prstGeom prst="rect">
            <a:avLst/>
          </a:prstGeom>
          <a:solidFill>
            <a:srgbClr val="E2E8F1"/>
          </a:solidFill>
          <a:ln>
            <a:solidFill>
              <a:srgbClr val="E2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CAC2A6D-EC82-623C-325C-C9AC14D92A99}"/>
              </a:ext>
            </a:extLst>
          </p:cNvPr>
          <p:cNvSpPr/>
          <p:nvPr/>
        </p:nvSpPr>
        <p:spPr>
          <a:xfrm>
            <a:off x="182880" y="480824"/>
            <a:ext cx="10085073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600" b="1">
                <a:solidFill>
                  <a:srgbClr val="1B1464"/>
                </a:solidFill>
                <a:latin typeface="Helvetica" pitchFamily="2" charset="0"/>
              </a:rPr>
              <a:t>Through the launch of new ad tiers, ad-supported streaming now reaches almost eight out of ten streaming adults </a:t>
            </a:r>
            <a:endParaRPr kumimoji="0" lang="en-US" sz="2600" b="1" i="0" u="none" strike="noStrike" kern="1200" cap="none" spc="0" normalizeH="0" baseline="0" noProof="0">
              <a:ln>
                <a:noFill/>
              </a:ln>
              <a:solidFill>
                <a:srgbClr val="1B1464"/>
              </a:solidFill>
              <a:effectLst/>
              <a:uLnTx/>
              <a:uFillTx/>
              <a:latin typeface="Helvetica" pitchFamily="2" charset="0"/>
              <a:ea typeface="+mn-ea"/>
              <a:cs typeface="+mn-cs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2A7D5CB2-2322-8887-8543-302A27973A7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6B043E13-ABBD-E8E7-91F5-73345432B689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Helvetica" pitchFamily="2" charset="0"/>
                <a:ea typeface="Open Sans" panose="020B0606030504020204" pitchFamily="34" charset="0"/>
                <a:cs typeface="Open Sans" panose="020B0606030504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Helvetica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76BAEBD-0C71-3839-1CE9-4AAF34BD2205}"/>
              </a:ext>
            </a:extLst>
          </p:cNvPr>
          <p:cNvSpPr/>
          <p:nvPr/>
        </p:nvSpPr>
        <p:spPr>
          <a:xfrm>
            <a:off x="0" y="0"/>
            <a:ext cx="2404872" cy="277334"/>
          </a:xfrm>
          <a:prstGeom prst="rect">
            <a:avLst/>
          </a:prstGeom>
          <a:solidFill>
            <a:srgbClr val="1B146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Ad-Supported Streaming </a:t>
            </a:r>
            <a:r>
              <a:rPr lang="en-US" sz="1200">
                <a:solidFill>
                  <a:prstClr val="white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Usage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elvetica" panose="020B0604020202020204" pitchFamily="34" charset="0"/>
              <a:ea typeface="+mn-ea"/>
              <a:cs typeface="Helvetica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FA675E-72EB-9110-5391-46D6316B08F3}"/>
              </a:ext>
            </a:extLst>
          </p:cNvPr>
          <p:cNvSpPr txBox="1"/>
          <p:nvPr/>
        </p:nvSpPr>
        <p:spPr>
          <a:xfrm>
            <a:off x="10267952" y="26057"/>
            <a:ext cx="1924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Scan or click to access streaming insights</a:t>
            </a:r>
          </a:p>
        </p:txBody>
      </p:sp>
      <p:pic>
        <p:nvPicPr>
          <p:cNvPr id="9" name="Picture 2">
            <a:hlinkClick r:id="rId5"/>
            <a:extLst>
              <a:ext uri="{FF2B5EF4-FFF2-40B4-BE49-F238E27FC236}">
                <a16:creationId xmlns:a16="http://schemas.microsoft.com/office/drawing/2014/main" id="{A6607ADE-161E-0169-8AED-29129E69EC9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667B8933-8D00-CDAC-B620-0FA929232D99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3" name="TextBox 22">
            <a:hlinkClick r:id="rId7"/>
            <a:extLst>
              <a:ext uri="{FF2B5EF4-FFF2-40B4-BE49-F238E27FC236}">
                <a16:creationId xmlns:a16="http://schemas.microsoft.com/office/drawing/2014/main" id="{0B2A7B66-178B-B063-AED7-9A6A2FB3C9E1}"/>
              </a:ext>
            </a:extLst>
          </p:cNvPr>
          <p:cNvSpPr txBox="1">
            <a:spLocks/>
          </p:cNvSpPr>
          <p:nvPr/>
        </p:nvSpPr>
        <p:spPr>
          <a:xfrm>
            <a:off x="-3" y="5818992"/>
            <a:ext cx="12202272" cy="276999"/>
          </a:xfrm>
          <a:prstGeom prst="rect">
            <a:avLst/>
          </a:prstGeom>
          <a:solidFill>
            <a:srgbClr val="ED3C8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Click here to download the full report, </a:t>
            </a:r>
            <a:r>
              <a:rPr kumimoji="0" lang="en-US" sz="12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‘</a:t>
            </a:r>
            <a:r>
              <a:rPr kumimoji="0" lang="en-US" sz="1200" b="1" i="1" u="sng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Advertising Accelerated - 15 Streaming Trends - 2024 Update</a:t>
            </a:r>
            <a:r>
              <a:rPr kumimoji="0" lang="en-US" sz="12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’</a:t>
            </a:r>
            <a:r>
              <a:rPr kumimoji="0" lang="en-US" sz="12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 to learn more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E87451-650F-FABD-8BB6-200C8FBE4581}"/>
              </a:ext>
            </a:extLst>
          </p:cNvPr>
          <p:cNvSpPr txBox="1"/>
          <p:nvPr/>
        </p:nvSpPr>
        <p:spPr>
          <a:xfrm>
            <a:off x="459850" y="6112229"/>
            <a:ext cx="116872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Source: VAB analysis of MRI-Simmons November 2022 &amp; March 2025 Cord Evolution Study, A18+. Base = ‘streamed in the past 12 months’. November ’22: reflects % of streamers who have used any of the following streaming services in the past 12 months: Crackle, Crunchyroll (limited commercial subscription), Discovery + (limited commercial subscription), Hulu (limited commercial subscription), PARAMOUNT + (LIMITED COMMERCIAL SUBSCRIPTION), Peacock (limited commercial subscription), IMDb TV, Local Now OR PARAMOUNT + (LIMITED COMMERCIAL SUBSCRIPTION), Peacock (limited commercial subscription), Pluto TV, </a:t>
            </a:r>
            <a:r>
              <a:rPr kumimoji="0" lang="en-US" sz="600" b="0" i="0" u="none" strike="noStrike" kern="1200" cap="none" spc="0" normalizeH="0" baseline="0" noProof="0" err="1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redbox</a:t>
            </a:r>
            <a:r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, Roku Channel, Samsung TV Plus, Tubi TV, Vudu, </a:t>
            </a:r>
            <a:r>
              <a:rPr kumimoji="0" lang="en-US" sz="600" b="0" i="0" u="none" strike="noStrike" kern="1200" cap="none" spc="0" normalizeH="0" baseline="0" noProof="0" err="1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Xumo</a:t>
            </a:r>
            <a:r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. </a:t>
            </a:r>
            <a:r>
              <a:rPr lang="en-US" sz="600">
                <a:solidFill>
                  <a:srgbClr val="1B1464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March</a:t>
            </a:r>
            <a:r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 ’25: reflects % of streamers who have used any of the following streaming services in the past 12 months: Crackle, Crunchyroll (free), Tubi, Discovery+ (with ads/commercials), Disney+ (with ads/commercials), Max (with ads/commercials), Hulu (with ads/commercials), Netflix (with ads/commercials), LG Channels, Local Now App, Paramount+ (with ads/commercials), Peacock (with ads/commercials), Pluto TV</a:t>
            </a:r>
            <a:r>
              <a:rPr lang="en-US" sz="600">
                <a:solidFill>
                  <a:srgbClr val="1B1464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, Prime Video (with ads/commercials), Roku </a:t>
            </a:r>
            <a:r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Channel, Samsung TV Plus.</a:t>
            </a:r>
          </a:p>
        </p:txBody>
      </p:sp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8100F945-E75C-C07E-4A95-5C5FBD9460A4}"/>
              </a:ext>
            </a:extLst>
          </p:cNvPr>
          <p:cNvGraphicFramePr/>
          <p:nvPr/>
        </p:nvGraphicFramePr>
        <p:xfrm>
          <a:off x="695913" y="2350788"/>
          <a:ext cx="10800175" cy="31856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DAA000F1-949C-E76B-5571-AD737B8047CB}"/>
              </a:ext>
            </a:extLst>
          </p:cNvPr>
          <p:cNvSpPr txBox="1"/>
          <p:nvPr/>
        </p:nvSpPr>
        <p:spPr>
          <a:xfrm>
            <a:off x="-10271" y="1804951"/>
            <a:ext cx="12202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403020202020204" pitchFamily="34" charset="0"/>
                <a:ea typeface="+mn-ea"/>
                <a:cs typeface="+mn-cs"/>
              </a:rPr>
              <a:t>% of streamers who use at least one </a:t>
            </a:r>
            <a:r>
              <a:rPr kumimoji="0" lang="en-US" sz="1800" b="1" i="0" u="sng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403020202020204" pitchFamily="34" charset="0"/>
                <a:ea typeface="+mn-ea"/>
                <a:cs typeface="+mn-cs"/>
              </a:rPr>
              <a:t>ad-supported streaming service</a:t>
            </a:r>
            <a:endParaRPr kumimoji="0" lang="en-US" sz="1400" b="0" i="0" u="sng" strike="noStrike" kern="1200" cap="none" spc="0" normalizeH="0" baseline="0" noProof="0">
              <a:ln>
                <a:noFill/>
              </a:ln>
              <a:solidFill>
                <a:srgbClr val="1B1464"/>
              </a:solidFill>
              <a:effectLst/>
              <a:uLnTx/>
              <a:uFillTx/>
              <a:latin typeface="Helvetica" panose="020B0403020202020204" pitchFamily="34" charset="0"/>
              <a:ea typeface="+mn-ea"/>
              <a:cs typeface="+mn-cs"/>
            </a:endParaRPr>
          </a:p>
        </p:txBody>
      </p:sp>
      <p:graphicFrame>
        <p:nvGraphicFramePr>
          <p:cNvPr id="15" name="Chart 14">
            <a:extLst>
              <a:ext uri="{FF2B5EF4-FFF2-40B4-BE49-F238E27FC236}">
                <a16:creationId xmlns:a16="http://schemas.microsoft.com/office/drawing/2014/main" id="{B26C3DAB-0465-5509-DCCC-A4F326609EFA}"/>
              </a:ext>
            </a:extLst>
          </p:cNvPr>
          <p:cNvGraphicFramePr/>
          <p:nvPr/>
        </p:nvGraphicFramePr>
        <p:xfrm>
          <a:off x="2188010" y="5542244"/>
          <a:ext cx="7470842" cy="2919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8765820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8" ma:contentTypeDescription="Create a new document." ma:contentTypeScope="" ma:versionID="387be907f486394efa0aa922f6891cb4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5bf9659b688e4d2890b1db6b33d4e217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17DA4FF-0E51-46C4-B9FA-B1F9D22F18CA}"/>
</file>

<file path=customXml/itemProps2.xml><?xml version="1.0" encoding="utf-8"?>
<ds:datastoreItem xmlns:ds="http://schemas.openxmlformats.org/officeDocument/2006/customXml" ds:itemID="{1743695E-F899-4A4B-B8A7-1BB3E90FE36F}"/>
</file>

<file path=customXml/itemProps3.xml><?xml version="1.0" encoding="utf-8"?>
<ds:datastoreItem xmlns:ds="http://schemas.openxmlformats.org/officeDocument/2006/customXml" ds:itemID="{CE02F33C-376B-44CE-B72C-B66025FFEC30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296</Words>
  <Application>Microsoft Office PowerPoint</Application>
  <PresentationFormat>Widescreen</PresentationFormat>
  <Paragraphs>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Calibri</vt:lpstr>
      <vt:lpstr>Helvetica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Dylan Breger</dc:creator>
  <cp:lastModifiedBy>Dylan Breger</cp:lastModifiedBy>
  <cp:revision>1</cp:revision>
  <dcterms:created xsi:type="dcterms:W3CDTF">2025-08-10T21:01:33Z</dcterms:created>
  <dcterms:modified xsi:type="dcterms:W3CDTF">2025-08-10T21:02:14Z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