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46984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9980EB-CED4-4B50-AD4D-644FCDEB5240}" v="2" dt="2026-07-14T01:53:53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53:52.523" v="1"/>
      <pc:docMkLst>
        <pc:docMk/>
      </pc:docMkLst>
      <pc:sldChg chg="modSp add">
        <pc:chgData name="Dylan Breger" userId="9b3da09f-10fe-42ec-9aa5-9fa2a3e9cc20" providerId="ADAL" clId="{F98534C6-B0C5-430B-9C0B-35D9871B4C23}" dt="2026-07-14T01:53:52.523" v="1"/>
        <pc:sldMkLst>
          <pc:docMk/>
          <pc:sldMk cId="2658475212" sldId="2147469845"/>
        </pc:sldMkLst>
        <pc:spChg chg="mod">
          <ac:chgData name="Dylan Breger" userId="9b3da09f-10fe-42ec-9aa5-9fa2a3e9cc20" providerId="ADAL" clId="{F98534C6-B0C5-430B-9C0B-35D9871B4C23}" dt="2026-07-14T01:53:52.523" v="1"/>
          <ac:spMkLst>
            <pc:docMk/>
            <pc:sldMk cId="2658475212" sldId="2147469845"/>
            <ac:spMk id="15" creationId="{A871E9CD-F80F-3A6F-CE2A-246EFA747EB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8940754711579854E-2"/>
          <c:w val="1"/>
          <c:h val="0.949971703545644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March 2024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2.4202092577173553E-3"/>
                  <c:y val="3.496917212026011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>
                      <a:defRPr sz="1100" b="1" i="0" u="none" strike="noStrike" kern="1200" baseline="0">
                        <a:solidFill>
                          <a:srgbClr val="00BFF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D247208E-453E-4732-A5E0-D8D392DF352D}" type="VALUE">
                      <a:rPr lang="en-US">
                        <a:solidFill>
                          <a:srgbClr val="00BFF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 algn="ctr">
                        <a:defRPr sz="1100" b="1">
                          <a:solidFill>
                            <a:srgbClr val="00BFF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sz="1100" b="1" i="0" u="none" strike="noStrike" kern="1200" baseline="0">
                      <a:solidFill>
                        <a:srgbClr val="00BFF2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6153459020153635E-2"/>
                      <c:h val="6.676923036738788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9A3A-42DF-AF2C-1D4585227E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BFF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Sheet1!$A$2:$A$17</c:f>
              <c:strCache>
                <c:ptCount val="16"/>
                <c:pt idx="0">
                  <c:v>NFL</c:v>
                </c:pt>
                <c:pt idx="1">
                  <c:v>MLB</c:v>
                </c:pt>
                <c:pt idx="2">
                  <c:v>NBA</c:v>
                </c:pt>
                <c:pt idx="3">
                  <c:v>NCAA Football</c:v>
                </c:pt>
                <c:pt idx="4">
                  <c:v>NCAA Basketball</c:v>
                </c:pt>
                <c:pt idx="5">
                  <c:v>Olympics</c:v>
                </c:pt>
                <c:pt idx="6">
                  <c:v>NHL</c:v>
                </c:pt>
                <c:pt idx="7">
                  <c:v>WWE</c:v>
                </c:pt>
                <c:pt idx="8">
                  <c:v>WNBA</c:v>
                </c:pt>
                <c:pt idx="9">
                  <c:v>Boxing</c:v>
                </c:pt>
                <c:pt idx="10">
                  <c:v>Golf</c:v>
                </c:pt>
                <c:pt idx="11">
                  <c:v>Tennis</c:v>
                </c:pt>
                <c:pt idx="12">
                  <c:v>NASCAR</c:v>
                </c:pt>
                <c:pt idx="13">
                  <c:v>MMA</c:v>
                </c:pt>
                <c:pt idx="14">
                  <c:v>NCAA Baseball</c:v>
                </c:pt>
                <c:pt idx="15">
                  <c:v>MLS</c:v>
                </c:pt>
              </c:strCache>
            </c:strRef>
          </c:cat>
          <c:val>
            <c:numRef>
              <c:f>Sheet1!$B$2:$B$17</c:f>
              <c:numCache>
                <c:formatCode>0%</c:formatCode>
                <c:ptCount val="16"/>
                <c:pt idx="0">
                  <c:v>0.62649999999999995</c:v>
                </c:pt>
                <c:pt idx="1">
                  <c:v>0.27600000000000002</c:v>
                </c:pt>
                <c:pt idx="2">
                  <c:v>0.29960000000000003</c:v>
                </c:pt>
                <c:pt idx="3">
                  <c:v>0.24629999999999999</c:v>
                </c:pt>
                <c:pt idx="4">
                  <c:v>0.15240000000000001</c:v>
                </c:pt>
                <c:pt idx="5">
                  <c:v>0.1222</c:v>
                </c:pt>
                <c:pt idx="6">
                  <c:v>0.1361</c:v>
                </c:pt>
                <c:pt idx="7">
                  <c:v>0.11849999999999999</c:v>
                </c:pt>
                <c:pt idx="8">
                  <c:v>7.7600000000000002E-2</c:v>
                </c:pt>
                <c:pt idx="9">
                  <c:v>8.8599999999999998E-2</c:v>
                </c:pt>
                <c:pt idx="10">
                  <c:v>8.4900000000000003E-2</c:v>
                </c:pt>
                <c:pt idx="11">
                  <c:v>6.9900000000000004E-2</c:v>
                </c:pt>
                <c:pt idx="12">
                  <c:v>8.3400000000000002E-2</c:v>
                </c:pt>
                <c:pt idx="13">
                  <c:v>7.6999999999999999E-2</c:v>
                </c:pt>
                <c:pt idx="14">
                  <c:v>5.57E-2</c:v>
                </c:pt>
                <c:pt idx="15">
                  <c:v>7.2900000000000006E-2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94-44AB-B704-95A1217456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March 2026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ED3C8D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Sheet1!$A$2:$A$17</c:f>
              <c:strCache>
                <c:ptCount val="16"/>
                <c:pt idx="0">
                  <c:v>NFL</c:v>
                </c:pt>
                <c:pt idx="1">
                  <c:v>MLB</c:v>
                </c:pt>
                <c:pt idx="2">
                  <c:v>NBA</c:v>
                </c:pt>
                <c:pt idx="3">
                  <c:v>NCAA Football</c:v>
                </c:pt>
                <c:pt idx="4">
                  <c:v>NCAA Basketball</c:v>
                </c:pt>
                <c:pt idx="5">
                  <c:v>Olympics</c:v>
                </c:pt>
                <c:pt idx="6">
                  <c:v>NHL</c:v>
                </c:pt>
                <c:pt idx="7">
                  <c:v>WWE</c:v>
                </c:pt>
                <c:pt idx="8">
                  <c:v>WNBA</c:v>
                </c:pt>
                <c:pt idx="9">
                  <c:v>Boxing</c:v>
                </c:pt>
                <c:pt idx="10">
                  <c:v>Golf</c:v>
                </c:pt>
                <c:pt idx="11">
                  <c:v>Tennis</c:v>
                </c:pt>
                <c:pt idx="12">
                  <c:v>NASCAR</c:v>
                </c:pt>
                <c:pt idx="13">
                  <c:v>MMA</c:v>
                </c:pt>
                <c:pt idx="14">
                  <c:v>NCAA Baseball</c:v>
                </c:pt>
                <c:pt idx="15">
                  <c:v>MLS</c:v>
                </c:pt>
              </c:strCache>
            </c:strRef>
          </c:cat>
          <c:val>
            <c:numRef>
              <c:f>Sheet1!$C$2:$C$17</c:f>
              <c:numCache>
                <c:formatCode>0%</c:formatCode>
                <c:ptCount val="16"/>
                <c:pt idx="0">
                  <c:v>0.71569999999999989</c:v>
                </c:pt>
                <c:pt idx="1">
                  <c:v>0.39369999999999999</c:v>
                </c:pt>
                <c:pt idx="2">
                  <c:v>0.38630000000000003</c:v>
                </c:pt>
                <c:pt idx="3">
                  <c:v>0.30790000000000001</c:v>
                </c:pt>
                <c:pt idx="4">
                  <c:v>0.2364</c:v>
                </c:pt>
                <c:pt idx="5">
                  <c:v>0.2127</c:v>
                </c:pt>
                <c:pt idx="6">
                  <c:v>0.17519999999999999</c:v>
                </c:pt>
                <c:pt idx="7">
                  <c:v>0.1603</c:v>
                </c:pt>
                <c:pt idx="8">
                  <c:v>0.13250000000000001</c:v>
                </c:pt>
                <c:pt idx="9">
                  <c:v>0.11070000000000001</c:v>
                </c:pt>
                <c:pt idx="10">
                  <c:v>0.1003</c:v>
                </c:pt>
                <c:pt idx="11">
                  <c:v>9.7899999999999987E-2</c:v>
                </c:pt>
                <c:pt idx="12">
                  <c:v>8.5500000000000007E-2</c:v>
                </c:pt>
                <c:pt idx="13">
                  <c:v>8.4600000000000009E-2</c:v>
                </c:pt>
                <c:pt idx="14">
                  <c:v>8.3199999999999996E-2</c:v>
                </c:pt>
                <c:pt idx="15">
                  <c:v>7.51E-2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4C-4B3B-BF4A-84A48054CE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axId val="298229568"/>
        <c:axId val="298225728"/>
      </c:barChart>
      <c:catAx>
        <c:axId val="298229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98225728"/>
        <c:crosses val="autoZero"/>
        <c:auto val="1"/>
        <c:lblAlgn val="ctr"/>
        <c:lblOffset val="100"/>
        <c:noMultiLvlLbl val="0"/>
      </c:catAx>
      <c:valAx>
        <c:axId val="29822572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98229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1525264092716643"/>
          <c:y val="6.6344261417285817E-3"/>
          <c:w val="0.35775726407255209"/>
          <c:h val="6.610996691928855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F1A6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B1230-2A3E-4094-8646-3651CC231587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139AC-F75C-47C4-BA9A-D36DBD1E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94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332CB-FF15-D607-29CB-0943F5491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5BBEFD-4B8C-1707-6E22-77EAB5B771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54A47F-CEB1-3979-153D-33EC4FCB91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8ACA6B-F75B-D7A9-99B6-B312D84E94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439942-5D7B-48EA-9172-B28F5B6046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455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85ED0-88B3-BB7B-87C8-2A78339B46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B9A4AC-0E6A-863C-43E5-DAA2F1C1F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727BD-100A-2712-2053-464B4DF7E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840E9-F4F4-6F08-EF54-02E05D403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6908D-93EC-B886-914D-2B0D33632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047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AFCD4-91ED-2579-7CEA-195541476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75299F-89F8-FF7B-C175-2AD517FC6F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2CC8D8-1452-8ED2-D86A-48B61B090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52C12D-57F9-F1DB-34F8-9889AEEE6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C6CD1-A2B1-D1C8-8186-9956348FA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736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EEA5EB-116F-BF98-AE8E-C7B8E64A48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E03B0E-FB9A-3F56-FE1E-0BF4A21062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76C3EE-5059-332C-50FD-F1DA0F951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20DC45-9DD5-DE2A-59BB-8A1C19184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64A10-300D-2E7C-537F-0BF9F50AA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05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74C5D-6709-5D05-3488-7B7817175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E3B35-FF9B-4C90-8756-DA9C11BA0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07A2E4-E6E1-F5AE-7F92-1422B83F4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9B7C7-774A-86BC-FFC8-B02D348EC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A7B02-F732-8B43-28E9-300637E8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61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8B577-C597-3FFC-E0DC-0D43E5471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FD7C3E-8D1A-2391-4F66-5A3BC2DA9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04A9E7-0F04-A333-37C4-22032B672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92F8F-D5E3-4E50-1229-C7F3FEC77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85A3F-A0F1-D9BA-2D5F-446ACCAA5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108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2E1ED-2250-8717-8A2F-7B90BCA40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CF0AD8-72A4-17F9-DF32-DABEDD4D74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A35D74-6FB0-9642-9BE2-3366AB43D1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0AFC98-6F9E-7A7A-FA04-AD02DFBD5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E949B2-8B32-F930-4BD6-5C1AB0331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06B807-5115-46B2-D20B-06EB075E7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649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460ED-F046-C2AF-817B-57D00BB23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5C99A-2AD5-6675-15C6-8A97B96787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430ED-5D89-AA0F-154B-3582C75A1E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9FA90D-4B87-A54C-46BA-65688603D1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C0A40A-E2C9-CC56-5A32-4FDBA2E811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D23481-60AC-0AE3-8881-F2EB5B8F0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DEA672-0515-801A-9C27-87D91189A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FFC1EC-0072-DDA0-0558-F69489F2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68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AD3A1-CA1F-087A-F858-F1A79BD28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9A26BC-DE09-B674-86D0-E9BA462C6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F498D4-B49E-8832-2A8D-1E87F6B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823FEA-6787-B4B7-A30E-5A6AD0213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03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61773E-3126-79C6-E16C-CF3ABEB11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A0D946-C01D-6579-17AC-A5951FFA7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E6A3A0-D513-71B6-A94C-558553F70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154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9B1A5-8B39-2693-CF93-292DA6874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1750E1-DB40-BA0F-6FDB-9F7B6C3A9B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E6C04-11B7-E8BE-D12A-2D4CEF7147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B4BE7-132A-F641-7AC1-071A0CDBE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CCD950-EFFB-D050-D2D2-AFD3CC6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9E1895-1D9A-2440-1881-88BAFEC26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952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741D0-5234-DE82-77A1-59AC9C916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1E3B54-1F1B-DF95-0CD8-3E7F50E653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69290D-4C7E-FE31-1305-1F04AD1CAA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16BA09-607E-E054-BC66-B374A830C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A48DE8-CBD4-C9E5-A891-BBBAE5F53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3B6391-3551-BFAD-5D93-C3F6ECF2F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464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DD14AE-34F3-0C06-DD87-53E1C7B17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F1531-F248-BDBF-A961-DD373BFC7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0B095-4B33-826D-FEE3-B533DF14F4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9CA31B-C7E6-49CD-A5CE-302170544604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8DF14B-09C2-2D5A-3D16-E62D942EA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2B367-13EE-5B02-2D92-8C6A42D7B7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3E0F93-617C-457C-B2D1-4AAA789CE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82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thevab.com/insights" TargetMode="External"/><Relationship Id="rId3" Type="http://schemas.openxmlformats.org/officeDocument/2006/relationships/chart" Target="../charts/chart1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/what-are-most-popular-sports-reach-audiences-through-streaming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C6319-F0B8-DD17-292E-59DFB6116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5959A21-FCE9-3FEA-58F9-A0514CC4F3A7}"/>
              </a:ext>
            </a:extLst>
          </p:cNvPr>
          <p:cNvSpPr>
            <a:spLocks/>
          </p:cNvSpPr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4152C9-B15C-51B9-FE13-D7325CDF3C7A}"/>
              </a:ext>
            </a:extLst>
          </p:cNvPr>
          <p:cNvSpPr txBox="1"/>
          <p:nvPr/>
        </p:nvSpPr>
        <p:spPr>
          <a:xfrm>
            <a:off x="0" y="1710638"/>
            <a:ext cx="1219921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Which of the following sports have you streamed live in the last 12 months?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% of LGBTQ sports streamers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2ACF8053-9A7B-0635-88B2-0418AE1A52DB}"/>
              </a:ext>
            </a:extLst>
          </p:cNvPr>
          <p:cNvGraphicFramePr/>
          <p:nvPr/>
        </p:nvGraphicFramePr>
        <p:xfrm>
          <a:off x="144965" y="2272874"/>
          <a:ext cx="11902070" cy="3595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9750441-E321-C81A-E58B-963E099D5AAE}"/>
              </a:ext>
            </a:extLst>
          </p:cNvPr>
          <p:cNvSpPr txBox="1"/>
          <p:nvPr/>
        </p:nvSpPr>
        <p:spPr>
          <a:xfrm>
            <a:off x="176295" y="434740"/>
            <a:ext cx="10186905" cy="8925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Increased interest and availability is boosting LGBTQ audience growth for live sports streaming</a:t>
            </a:r>
          </a:p>
        </p:txBody>
      </p:sp>
      <p:sp>
        <p:nvSpPr>
          <p:cNvPr id="4" name="Text Placeholder 24">
            <a:extLst>
              <a:ext uri="{FF2B5EF4-FFF2-40B4-BE49-F238E27FC236}">
                <a16:creationId xmlns:a16="http://schemas.microsoft.com/office/drawing/2014/main" id="{DF565000-974B-D9A3-1FA8-3DCAE85C6C06}"/>
              </a:ext>
            </a:extLst>
          </p:cNvPr>
          <p:cNvSpPr txBox="1">
            <a:spLocks/>
          </p:cNvSpPr>
          <p:nvPr/>
        </p:nvSpPr>
        <p:spPr>
          <a:xfrm>
            <a:off x="506079" y="5967893"/>
            <a:ext cx="11664402" cy="35835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Source: VAB analysis of MRI-Simmons Cord Evolution March 2024 (fielded Jan 16, 2024 – Jan 28, 2024) &amp; March 2026 (fielded Jan 16, 2026 - Feb 2, 2026) studies, Base: LGBTQ &amp; has streamed live sports in the last 30 days.</a:t>
            </a:r>
            <a:b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Olympics can include people streaming relevant content such as replays, highlights and other related programming after the Olympics have aired. Premier League (12% - March 2026) and Formula 1 (9% - March 2026) were not measured in 2024.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755764-9AAC-2D6F-440F-D956208FB584}"/>
              </a:ext>
            </a:extLst>
          </p:cNvPr>
          <p:cNvSpPr txBox="1"/>
          <p:nvPr/>
        </p:nvSpPr>
        <p:spPr>
          <a:xfrm>
            <a:off x="3792664" y="5686220"/>
            <a:ext cx="92924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Summer or Winter</a:t>
            </a:r>
          </a:p>
        </p:txBody>
      </p:sp>
      <p:sp>
        <p:nvSpPr>
          <p:cNvPr id="7" name="TextBox 6">
            <a:hlinkClick r:id="rId4"/>
            <a:extLst>
              <a:ext uri="{FF2B5EF4-FFF2-40B4-BE49-F238E27FC236}">
                <a16:creationId xmlns:a16="http://schemas.microsoft.com/office/drawing/2014/main" id="{1E551A59-D521-A02A-20EC-8EE22CF24272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What are the most popular sports to reach audiences through streaming?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1E952E-2172-1514-BE8C-FC091AD78685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DD0201-B434-4979-834A-346A9DFAD4EB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LGBTQ+ insights</a:t>
            </a:r>
          </a:p>
        </p:txBody>
      </p:sp>
      <p:pic>
        <p:nvPicPr>
          <p:cNvPr id="14" name="Picture 2">
            <a:hlinkClick r:id="rId5"/>
            <a:extLst>
              <a:ext uri="{FF2B5EF4-FFF2-40B4-BE49-F238E27FC236}">
                <a16:creationId xmlns:a16="http://schemas.microsoft.com/office/drawing/2014/main" id="{3C04B845-1F5E-BF7B-473C-4C0B3527DA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871E9CD-F80F-3A6F-CE2A-246EFA747EB1}"/>
              </a:ext>
            </a:extLst>
          </p:cNvPr>
          <p:cNvSpPr/>
          <p:nvPr/>
        </p:nvSpPr>
        <p:spPr>
          <a:xfrm>
            <a:off x="0" y="-1"/>
            <a:ext cx="2994870" cy="353123"/>
          </a:xfrm>
          <a:prstGeom prst="rect">
            <a:avLst/>
          </a:prstGeom>
          <a:solidFill>
            <a:srgbClr val="1B14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LGBTQ Audiences: Top Sports Streamed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F7DC4D4-23A8-1214-C384-EB6F4D7FC9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6E27E11B-1DCA-1F61-634B-089D809A5122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475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5B6479D-56F5-4E6E-B333-D2A819ECFD3B}"/>
</file>

<file path=customXml/itemProps2.xml><?xml version="1.0" encoding="utf-8"?>
<ds:datastoreItem xmlns:ds="http://schemas.openxmlformats.org/officeDocument/2006/customXml" ds:itemID="{5D99BC73-11DA-4F6A-8834-C441AD4894FA}"/>
</file>

<file path=customXml/itemProps3.xml><?xml version="1.0" encoding="utf-8"?>
<ds:datastoreItem xmlns:ds="http://schemas.openxmlformats.org/officeDocument/2006/customXml" ds:itemID="{565122AB-DEC0-4877-AAA0-CF37849C0AB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Microsoft Office PowerPoint</Application>
  <PresentationFormat>Widescreen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2026-07-14T01:53:46Z</dcterms:created>
  <dcterms:modified xsi:type="dcterms:W3CDTF">2026-07-14T01:53:55Z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