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14747430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4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49:36.679" v="0"/>
      <pc:docMkLst>
        <pc:docMk/>
      </pc:docMkLst>
      <pc:sldChg chg="add">
        <pc:chgData name="Dylan Breger" userId="9b3da09f-10fe-42ec-9aa5-9fa2a3e9cc20" providerId="ADAL" clId="{F98534C6-B0C5-430B-9C0B-35D9871B4C23}" dt="2026-07-14T01:49:36.679" v="0"/>
        <pc:sldMkLst>
          <pc:docMk/>
          <pc:sldMk cId="682974118" sldId="214747430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107318255820325E-2"/>
          <c:y val="0"/>
          <c:w val="0.97378536348835931"/>
          <c:h val="0.849024263248415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Identity fragility
(loss of signals / cookies)</c:v>
                </c:pt>
                <c:pt idx="1">
                  <c:v>Operational silos
(AI can't access sales data)</c:v>
                </c:pt>
                <c:pt idx="2">
                  <c:v>Data integrity
(dirty / low-quality signals)</c:v>
                </c:pt>
                <c:pt idx="3">
                  <c:v>Trust gap (not ready to hand over the keys)</c:v>
                </c:pt>
                <c:pt idx="4">
                  <c:v>Talent gap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0.28599999999999998</c:v>
                </c:pt>
                <c:pt idx="1">
                  <c:v>0.23799999999999999</c:v>
                </c:pt>
                <c:pt idx="2">
                  <c:v>0.224</c:v>
                </c:pt>
                <c:pt idx="3">
                  <c:v>0.186</c:v>
                </c:pt>
                <c:pt idx="4">
                  <c:v>6.7000000000000004E-2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FF-4CF9-B7AF-4CF29DB77F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21680751"/>
        <c:axId val="2121655311"/>
      </c:barChart>
      <c:catAx>
        <c:axId val="212168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21655311"/>
        <c:crosses val="autoZero"/>
        <c:auto val="1"/>
        <c:lblAlgn val="ctr"/>
        <c:lblOffset val="100"/>
        <c:noMultiLvlLbl val="0"/>
      </c:catAx>
      <c:valAx>
        <c:axId val="2121655311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12168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Helvetica normal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85C654-BD52-44C1-9206-E947789C3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0140-7D63-42F5-A90E-E5D9551B771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9A16312-D8FB-45C7-BEF1-79CA087E47C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8625" y="1503484"/>
            <a:ext cx="11334750" cy="4783625"/>
          </a:xfrm>
          <a:prstGeom prst="rect">
            <a:avLst/>
          </a:prstGeom>
        </p:spPr>
        <p:txBody>
          <a:bodyPr wrap="square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3FBCB66-21E1-451D-A8E5-DCCB814E2A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8625" y="914348"/>
            <a:ext cx="11334750" cy="558553"/>
          </a:xfrm>
          <a:prstGeom prst="rect">
            <a:avLst/>
          </a:prstGeom>
        </p:spPr>
        <p:txBody>
          <a:bodyPr wrap="square"/>
          <a:lstStyle>
            <a:lvl1pPr marL="0" indent="0">
              <a:tabLst>
                <a:tab pos="2854325" algn="l"/>
              </a:tabLst>
              <a:defRPr sz="1800" b="0">
                <a:solidFill>
                  <a:schemeClr val="accent2"/>
                </a:solidFill>
                <a:latin typeface="Century Gothic" panose="020B050202020202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3EA5BB-1298-7EA3-F6B3-D56BD3183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8181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D56006-B2DD-435C-9BE1-B1151F918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0140-7D63-42F5-A90E-E5D9551B771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2C9C017-E031-4B8F-9A3F-F2E1C1A88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55EB259-4690-9843-FCD8-67422BA174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8625" y="914348"/>
            <a:ext cx="11334750" cy="558553"/>
          </a:xfrm>
          <a:prstGeom prst="rect">
            <a:avLst/>
          </a:prstGeom>
        </p:spPr>
        <p:txBody>
          <a:bodyPr wrap="square"/>
          <a:lstStyle>
            <a:lvl1pPr marL="0" indent="0">
              <a:tabLst>
                <a:tab pos="2854325" algn="l"/>
              </a:tabLst>
              <a:defRPr sz="1800" b="0">
                <a:solidFill>
                  <a:schemeClr val="accent2"/>
                </a:solidFill>
                <a:latin typeface="Century Gothic" panose="020B050202020202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2928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C748D68C-B659-7EBC-C3FD-4EB671DF473F}"/>
              </a:ext>
            </a:extLst>
          </p:cNvPr>
          <p:cNvGrpSpPr/>
          <p:nvPr userDrawn="1"/>
        </p:nvGrpSpPr>
        <p:grpSpPr>
          <a:xfrm>
            <a:off x="-27115" y="0"/>
            <a:ext cx="12246229" cy="6891837"/>
            <a:chOff x="96547" y="152401"/>
            <a:chExt cx="12246229" cy="689183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99622B4-7EE3-790E-CB48-5DB5127B5243}"/>
                </a:ext>
              </a:extLst>
            </p:cNvPr>
            <p:cNvSpPr/>
            <p:nvPr userDrawn="1"/>
          </p:nvSpPr>
          <p:spPr>
            <a:xfrm>
              <a:off x="96547" y="156133"/>
              <a:ext cx="5860272" cy="685800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4" name="Rectangle 58">
              <a:extLst>
                <a:ext uri="{FF2B5EF4-FFF2-40B4-BE49-F238E27FC236}">
                  <a16:creationId xmlns:a16="http://schemas.microsoft.com/office/drawing/2014/main" id="{D98F547E-2CAC-4E8A-B41B-DED957BA1FD3}"/>
                </a:ext>
              </a:extLst>
            </p:cNvPr>
            <p:cNvSpPr/>
            <p:nvPr userDrawn="1"/>
          </p:nvSpPr>
          <p:spPr>
            <a:xfrm>
              <a:off x="5161781" y="152401"/>
              <a:ext cx="7180995" cy="6891837"/>
            </a:xfrm>
            <a:custGeom>
              <a:avLst/>
              <a:gdLst>
                <a:gd name="connsiteX0" fmla="*/ 0 w 6523074"/>
                <a:gd name="connsiteY0" fmla="*/ 0 h 6869535"/>
                <a:gd name="connsiteX1" fmla="*/ 6523074 w 6523074"/>
                <a:gd name="connsiteY1" fmla="*/ 0 h 6869535"/>
                <a:gd name="connsiteX2" fmla="*/ 6523074 w 6523074"/>
                <a:gd name="connsiteY2" fmla="*/ 6869535 h 6869535"/>
                <a:gd name="connsiteX3" fmla="*/ 0 w 6523074"/>
                <a:gd name="connsiteY3" fmla="*/ 6869535 h 6869535"/>
                <a:gd name="connsiteX4" fmla="*/ 0 w 6523074"/>
                <a:gd name="connsiteY4" fmla="*/ 0 h 6869535"/>
                <a:gd name="connsiteX0" fmla="*/ 769434 w 7292508"/>
                <a:gd name="connsiteY0" fmla="*/ 0 h 6880686"/>
                <a:gd name="connsiteX1" fmla="*/ 7292508 w 7292508"/>
                <a:gd name="connsiteY1" fmla="*/ 0 h 6880686"/>
                <a:gd name="connsiteX2" fmla="*/ 7292508 w 7292508"/>
                <a:gd name="connsiteY2" fmla="*/ 6869535 h 6880686"/>
                <a:gd name="connsiteX3" fmla="*/ 0 w 7292508"/>
                <a:gd name="connsiteY3" fmla="*/ 6880686 h 6880686"/>
                <a:gd name="connsiteX4" fmla="*/ 769434 w 7292508"/>
                <a:gd name="connsiteY4" fmla="*/ 0 h 6880686"/>
                <a:gd name="connsiteX0" fmla="*/ 657921 w 7180995"/>
                <a:gd name="connsiteY0" fmla="*/ 0 h 6891837"/>
                <a:gd name="connsiteX1" fmla="*/ 7180995 w 7180995"/>
                <a:gd name="connsiteY1" fmla="*/ 0 h 6891837"/>
                <a:gd name="connsiteX2" fmla="*/ 7180995 w 7180995"/>
                <a:gd name="connsiteY2" fmla="*/ 6869535 h 6891837"/>
                <a:gd name="connsiteX3" fmla="*/ 0 w 7180995"/>
                <a:gd name="connsiteY3" fmla="*/ 6891837 h 6891837"/>
                <a:gd name="connsiteX4" fmla="*/ 657921 w 7180995"/>
                <a:gd name="connsiteY4" fmla="*/ 0 h 689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0995" h="6891837">
                  <a:moveTo>
                    <a:pt x="657921" y="0"/>
                  </a:moveTo>
                  <a:lnTo>
                    <a:pt x="7180995" y="0"/>
                  </a:lnTo>
                  <a:lnTo>
                    <a:pt x="7180995" y="6869535"/>
                  </a:lnTo>
                  <a:lnTo>
                    <a:pt x="0" y="6891837"/>
                  </a:lnTo>
                  <a:lnTo>
                    <a:pt x="6579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38100" dir="10800000" algn="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7" name="Slide Number Placeholder 8">
              <a:extLst>
                <a:ext uri="{FF2B5EF4-FFF2-40B4-BE49-F238E27FC236}">
                  <a16:creationId xmlns:a16="http://schemas.microsoft.com/office/drawing/2014/main" id="{48ED761B-DA24-632F-23DF-F133802ADB23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765093" y="6650004"/>
              <a:ext cx="150682" cy="153888"/>
            </a:xfrm>
            <a:prstGeom prst="rect">
              <a:avLst/>
            </a:prstGeom>
          </p:spPr>
          <p:txBody>
            <a:bodyPr vert="horz" wrap="none" lIns="0" tIns="0" rIns="0" bIns="0" rtlCol="0" anchor="ctr">
              <a:sp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4FBB0140-7D63-42F5-A90E-E5D9551B7719}" type="slidenum">
                <a:rPr lang="en-US" smtClean="0"/>
                <a:pPr/>
                <a:t>‹#›</a:t>
              </a:fld>
              <a:endParaRPr lang="en-US"/>
            </a:p>
          </p:txBody>
        </p:sp>
        <p:sp>
          <p:nvSpPr>
            <p:cNvPr id="9" name="Slide Number Placeholder 8">
              <a:extLst>
                <a:ext uri="{FF2B5EF4-FFF2-40B4-BE49-F238E27FC236}">
                  <a16:creationId xmlns:a16="http://schemas.microsoft.com/office/drawing/2014/main" id="{19C82B79-5F11-9A74-496A-CE4DAF97E87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765093" y="6650004"/>
              <a:ext cx="150682" cy="153888"/>
            </a:xfrm>
            <a:prstGeom prst="rect">
              <a:avLst/>
            </a:prstGeom>
          </p:spPr>
          <p:txBody>
            <a:bodyPr vert="horz" wrap="none" lIns="0" tIns="0" rIns="0" bIns="0" rtlCol="0" anchor="ctr">
              <a:sp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4FBB0140-7D63-42F5-A90E-E5D9551B7719}" type="slidenum">
                <a:rPr lang="en-US" smtClean="0"/>
                <a:pPr/>
                <a:t>‹#›</a:t>
              </a:fld>
              <a:endParaRPr lang="en-US"/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D56006-B2DD-435C-9BE1-B1151F918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0140-7D63-42F5-A90E-E5D9551B771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2C9C017-E031-4B8F-9A3F-F2E1C1A88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55EB259-4690-9843-FCD8-67422BA174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8625" y="914348"/>
            <a:ext cx="11334750" cy="558553"/>
          </a:xfrm>
          <a:prstGeom prst="rect">
            <a:avLst/>
          </a:prstGeom>
        </p:spPr>
        <p:txBody>
          <a:bodyPr wrap="square"/>
          <a:lstStyle>
            <a:lvl1pPr marL="0" indent="0">
              <a:tabLst>
                <a:tab pos="2854325" algn="l"/>
              </a:tabLst>
              <a:defRPr sz="1800" b="0">
                <a:solidFill>
                  <a:schemeClr val="accent2"/>
                </a:solidFill>
                <a:latin typeface="Century Gothic" panose="020B050202020202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BBC1160-EEFF-76C6-E407-AA216FA1418D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4450" t="45808" r="34450" b="45808"/>
          <a:stretch/>
        </p:blipFill>
        <p:spPr>
          <a:xfrm>
            <a:off x="309437" y="6435916"/>
            <a:ext cx="1360751" cy="28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711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6FC96A2-A607-D0C4-CDE3-CDDD12600DFF}"/>
              </a:ext>
            </a:extLst>
          </p:cNvPr>
          <p:cNvSpPr/>
          <p:nvPr userDrawn="1"/>
        </p:nvSpPr>
        <p:spPr>
          <a:xfrm>
            <a:off x="0" y="-2"/>
            <a:ext cx="2122858" cy="68580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err="1">
              <a:latin typeface="Century Gothic" panose="020B0502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85C654-BD52-44C1-9206-E947789C3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0140-7D63-42F5-A90E-E5D9551B771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9A16312-D8FB-45C7-BEF1-79CA087E47C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16591" y="1503484"/>
            <a:ext cx="9146783" cy="4783625"/>
          </a:xfrm>
          <a:prstGeom prst="rect">
            <a:avLst/>
          </a:prstGeom>
        </p:spPr>
        <p:txBody>
          <a:bodyPr wrap="square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3FBCB66-21E1-451D-A8E5-DCCB814E2A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16591" y="914348"/>
            <a:ext cx="9146783" cy="558553"/>
          </a:xfrm>
          <a:prstGeom prst="rect">
            <a:avLst/>
          </a:prstGeom>
        </p:spPr>
        <p:txBody>
          <a:bodyPr wrap="square"/>
          <a:lstStyle>
            <a:lvl1pPr marL="0" indent="0">
              <a:tabLst>
                <a:tab pos="2854325" algn="l"/>
              </a:tabLst>
              <a:defRPr sz="1800" b="0">
                <a:solidFill>
                  <a:schemeClr val="accent2"/>
                </a:solidFill>
                <a:latin typeface="Century Gothic" panose="020B050202020202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3EA5BB-1298-7EA3-F6B3-D56BD3183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6591" y="474786"/>
            <a:ext cx="9146783" cy="39980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7641E80-AC89-9B4F-F957-25F402162F39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4450" t="45808" r="34450" b="45808"/>
          <a:stretch/>
        </p:blipFill>
        <p:spPr>
          <a:xfrm>
            <a:off x="309437" y="6435916"/>
            <a:ext cx="1360751" cy="28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151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1E5BC-55B7-48C1-AA3F-C34EDB0EA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0140-7D63-42F5-A90E-E5D9551B7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941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85C654-BD52-44C1-9206-E947789C3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0140-7D63-42F5-A90E-E5D9551B771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9A16312-D8FB-45C7-BEF1-79CA087E47C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8625" y="1503484"/>
            <a:ext cx="11334750" cy="4783625"/>
          </a:xfrm>
          <a:prstGeom prst="rect">
            <a:avLst/>
          </a:prstGeom>
        </p:spPr>
        <p:txBody>
          <a:bodyPr wrap="square"/>
          <a:lstStyle>
            <a:lvl1pPr>
              <a:defRPr/>
            </a:lvl1pPr>
            <a:lvl2pPr>
              <a:buClr>
                <a:schemeClr val="accent2"/>
              </a:buCl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3FBCB66-21E1-451D-A8E5-DCCB814E2A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8625" y="914348"/>
            <a:ext cx="11334750" cy="558553"/>
          </a:xfrm>
          <a:prstGeom prst="rect">
            <a:avLst/>
          </a:prstGeom>
        </p:spPr>
        <p:txBody>
          <a:bodyPr wrap="square"/>
          <a:lstStyle>
            <a:lvl1pPr marL="0" indent="0">
              <a:tabLst>
                <a:tab pos="2854325" algn="l"/>
              </a:tabLst>
              <a:defRPr sz="1800" b="0">
                <a:solidFill>
                  <a:schemeClr val="accent2"/>
                </a:solidFill>
                <a:latin typeface="Century Gothic" panose="020B050202020202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3EA5BB-1298-7EA3-F6B3-D56BD3183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26249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FD82C8-F7C8-4425-94BC-A9EFEAE91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474786"/>
            <a:ext cx="11334750" cy="399806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/>
          <a:p>
            <a:r>
              <a:rPr lang="en-US"/>
              <a:t>Charts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887EF-267A-440B-BF96-CB074D2AB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12693" y="6497604"/>
            <a:ext cx="150682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B0140-7D63-42F5-A90E-E5D9551B77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40E9B6-8ADF-4F88-9FFC-2A98A7D8F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8625" y="1570647"/>
            <a:ext cx="11334750" cy="4812567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6C6021-90FA-4BD4-BBC4-61EC9570A179}"/>
              </a:ext>
            </a:extLst>
          </p:cNvPr>
          <p:cNvSpPr txBox="1">
            <a:spLocks/>
          </p:cNvSpPr>
          <p:nvPr userDrawn="1"/>
        </p:nvSpPr>
        <p:spPr>
          <a:xfrm>
            <a:off x="11612693" y="6497604"/>
            <a:ext cx="150682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FBB0140-7D63-42F5-A90E-E5D9551B77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665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None/>
        <a:defRPr lang="en-US" sz="1800" b="0" i="0" kern="1200" dirty="0" smtClean="0">
          <a:solidFill>
            <a:schemeClr val="tx1"/>
          </a:solidFill>
          <a:latin typeface="Century Gothic" panose="020B0502020202020204" pitchFamily="34" charset="0"/>
          <a:ea typeface="Verdana" panose="020B0604030504040204" pitchFamily="34" charset="0"/>
          <a:cs typeface="Calibri" panose="020F0502020204030204" pitchFamily="34" charset="0"/>
        </a:defRPr>
      </a:lvl1pPr>
      <a:lvl2pPr marL="184150" indent="-184150" algn="l" defTabSz="914400" rtl="0" eaLnBrk="1" latinLnBrk="0" hangingPunct="1">
        <a:lnSpc>
          <a:spcPct val="90000"/>
        </a:lnSpc>
        <a:spcBef>
          <a:spcPts val="1200"/>
        </a:spcBef>
        <a:buClr>
          <a:schemeClr val="accent2"/>
        </a:buClr>
        <a:buFont typeface="Arial" panose="020B0604020202020204" pitchFamily="34" charset="0"/>
        <a:buChar char="•"/>
        <a:defRPr lang="en-US" sz="1600" b="0" kern="1200" dirty="0" smtClean="0">
          <a:solidFill>
            <a:schemeClr val="tx1"/>
          </a:solidFill>
          <a:latin typeface="Century Gothic" panose="020B0502020202020204" pitchFamily="34" charset="0"/>
          <a:ea typeface="Verdana" panose="020B0604030504040204" pitchFamily="34" charset="0"/>
          <a:cs typeface="Calibri" panose="020F0502020204030204" pitchFamily="34" charset="0"/>
        </a:defRPr>
      </a:lvl2pPr>
      <a:lvl3pPr marL="369888" indent="-1936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lang="en-US" sz="1400" b="0" kern="1200" dirty="0" smtClean="0">
          <a:solidFill>
            <a:schemeClr val="tx1"/>
          </a:solidFill>
          <a:latin typeface="Century Gothic" panose="020B0502020202020204" pitchFamily="34" charset="0"/>
          <a:ea typeface="Verdana" panose="020B0604030504040204" pitchFamily="34" charset="0"/>
          <a:cs typeface="Calibri" panose="020F0502020204030204" pitchFamily="34" charset="0"/>
        </a:defRPr>
      </a:lvl3pPr>
      <a:lvl4pPr marL="544513" indent="-18415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lang="en-US" sz="1200" b="0" kern="1200" dirty="0" smtClean="0">
          <a:solidFill>
            <a:schemeClr val="tx1"/>
          </a:solidFill>
          <a:latin typeface="Century Gothic" panose="020B0502020202020204" pitchFamily="34" charset="0"/>
          <a:ea typeface="Verdana" panose="020B0604030504040204" pitchFamily="34" charset="0"/>
          <a:cs typeface="Calibri" panose="020F0502020204030204" pitchFamily="34" charset="0"/>
        </a:defRPr>
      </a:lvl4pPr>
      <a:lvl5pPr marL="695325" indent="-176213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en-US" sz="1200" b="0" kern="1200" dirty="0">
          <a:solidFill>
            <a:schemeClr val="tx1"/>
          </a:solidFill>
          <a:latin typeface="Century Gothic" panose="020B0502020202020204" pitchFamily="34" charset="0"/>
          <a:ea typeface="Verdana" panose="020B060403050404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info.affinitysolutions.com/2026-affinity-outcomes-marketing-council-repor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81630-6C53-EB4C-3906-F3081B97B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9743877-2960-25CD-4F04-08E4E289D16D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A7E671-7FC1-1022-D581-92D8B82288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BAF1F53-140F-04CE-1183-4BCB809787B2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B86F32-C19A-6C3C-9BBE-2A0876C4EFE2}"/>
              </a:ext>
            </a:extLst>
          </p:cNvPr>
          <p:cNvSpPr txBox="1"/>
          <p:nvPr/>
        </p:nvSpPr>
        <p:spPr>
          <a:xfrm>
            <a:off x="483207" y="6062584"/>
            <a:ext cx="11687274" cy="203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Source: Affinity Solutions,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Measurement’s Tipping Point: The Optimization Blueprint for Brand Growth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, May 21, 2026.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0D1946-BC32-E539-4DB2-A351CC347771}"/>
              </a:ext>
            </a:extLst>
          </p:cNvPr>
          <p:cNvSpPr txBox="1"/>
          <p:nvPr/>
        </p:nvSpPr>
        <p:spPr>
          <a:xfrm>
            <a:off x="-10270" y="1804546"/>
            <a:ext cx="122125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is the primary constraint preventing AI from fully automating your campaign optimization?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A05A45-0158-763A-D1D7-1F2F6446850F}"/>
              </a:ext>
            </a:extLst>
          </p:cNvPr>
          <p:cNvSpPr/>
          <p:nvPr/>
        </p:nvSpPr>
        <p:spPr>
          <a:xfrm>
            <a:off x="0" y="0"/>
            <a:ext cx="2880852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 Challenges: Campaign Optimizations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DEE8FB-9304-6B3D-7BA1-DFC0DF8EC27E}"/>
              </a:ext>
            </a:extLst>
          </p:cNvPr>
          <p:cNvSpPr/>
          <p:nvPr/>
        </p:nvSpPr>
        <p:spPr>
          <a:xfrm>
            <a:off x="75405" y="440921"/>
            <a:ext cx="1024831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Data challenges and operational silos are more likely to prevent AI from being used to fully automate campaign optimizations</a:t>
            </a:r>
          </a:p>
        </p:txBody>
      </p:sp>
      <p:sp>
        <p:nvSpPr>
          <p:cNvPr id="6" name="TextBox 5">
            <a:hlinkClick r:id="rId4"/>
            <a:extLst>
              <a:ext uri="{FF2B5EF4-FFF2-40B4-BE49-F238E27FC236}">
                <a16:creationId xmlns:a16="http://schemas.microsoft.com/office/drawing/2014/main" id="{B61B2EDE-4B48-6D3F-A41A-0EC6D9F6E8EB}"/>
              </a:ext>
            </a:extLst>
          </p:cNvPr>
          <p:cNvSpPr txBox="1">
            <a:spLocks/>
          </p:cNvSpPr>
          <p:nvPr/>
        </p:nvSpPr>
        <p:spPr>
          <a:xfrm>
            <a:off x="-3" y="6259773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for more insights from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Affinity Solutions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BC005D-9887-A893-E9E5-51C3A3D0BC63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Picture 2">
            <a:hlinkClick r:id="rId5"/>
            <a:extLst>
              <a:ext uri="{FF2B5EF4-FFF2-40B4-BE49-F238E27FC236}">
                <a16:creationId xmlns:a16="http://schemas.microsoft.com/office/drawing/2014/main" id="{CBB1D509-45BC-12FC-3A06-0536FAE06F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9EE166FB-3F3C-615C-A8C2-2782A249D517}"/>
              </a:ext>
            </a:extLst>
          </p:cNvPr>
          <p:cNvGraphicFramePr/>
          <p:nvPr/>
        </p:nvGraphicFramePr>
        <p:xfrm>
          <a:off x="483207" y="2008891"/>
          <a:ext cx="11300003" cy="3927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1148365-247F-EE80-263B-B63A73D48C0E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measurement insights</a:t>
            </a:r>
          </a:p>
        </p:txBody>
      </p:sp>
    </p:spTree>
    <p:extLst>
      <p:ext uri="{BB962C8B-B14F-4D97-AF65-F5344CB8AC3E}">
        <p14:creationId xmlns:p14="http://schemas.microsoft.com/office/powerpoint/2010/main" val="428657896"/>
      </p:ext>
    </p:extLst>
  </p:cSld>
  <p:clrMapOvr>
    <a:masterClrMapping/>
  </p:clrMapOvr>
</p:sld>
</file>

<file path=ppt/theme/theme1.xml><?xml version="1.0" encoding="utf-8"?>
<a:theme xmlns:a="http://schemas.openxmlformats.org/drawingml/2006/main" name="1_Charts">
  <a:themeElements>
    <a:clrScheme name="Charts MarketCast">
      <a:dk1>
        <a:srgbClr val="2C2C2D"/>
      </a:dk1>
      <a:lt1>
        <a:srgbClr val="FFFFFF"/>
      </a:lt1>
      <a:dk2>
        <a:srgbClr val="EC548C"/>
      </a:dk2>
      <a:lt2>
        <a:srgbClr val="58595B"/>
      </a:lt2>
      <a:accent1>
        <a:srgbClr val="1D3557"/>
      </a:accent1>
      <a:accent2>
        <a:srgbClr val="3CB5E6"/>
      </a:accent2>
      <a:accent3>
        <a:srgbClr val="1C82AA"/>
      </a:accent3>
      <a:accent4>
        <a:srgbClr val="4A0C50"/>
      </a:accent4>
      <a:accent5>
        <a:srgbClr val="9D7EEF"/>
      </a:accent5>
      <a:accent6>
        <a:srgbClr val="FFBD2E"/>
      </a:accent6>
      <a:hlink>
        <a:srgbClr val="3EC2C9"/>
      </a:hlink>
      <a:folHlink>
        <a:srgbClr val="6DCFF6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  <a:effectLst/>
      </a:spPr>
      <a:bodyPr rtlCol="0" anchor="ctr"/>
      <a:lstStyle>
        <a:defPPr algn="ctr">
          <a:defRPr sz="1600" dirty="0" err="1" smtClean="0">
            <a:latin typeface="Century Gothic" panose="020B0502020202020204" pitchFamily="34" charset="0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marR="0" indent="0" algn="l" defTabSz="914400" eaLnBrk="1" fontAlgn="auto" latinLnBrk="0" hangingPunct="1">
          <a:lnSpc>
            <a:spcPct val="90000"/>
          </a:lnSpc>
          <a:spcBef>
            <a:spcPts val="6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err="1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arketCast Guide UPDATED" id="{2D3EE95C-67F0-944D-9F0B-03441ACF0F04}" vid="{B874AC4E-8D7A-A146-8AE6-5C9494E5B32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A10AFA4-1587-418F-A249-95397BDF9B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D2EF64-3EBE-4939-994C-EC3A365D7C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7cdb7a3-d8d8-4d5a-8559-ae518cf29f49"/>
    <ds:schemaRef ds:uri="8ffbcc2d-a520-42b9-8ca7-e090664160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BA7754E-1375-4B39-8064-69CA3C95CE0B}">
  <ds:schemaRefs>
    <ds:schemaRef ds:uri="http://schemas.microsoft.com/office/2006/metadata/properties"/>
    <ds:schemaRef ds:uri="http://schemas.microsoft.com/office/infopath/2007/PartnerControls"/>
    <ds:schemaRef ds:uri="8ffbcc2d-a520-42b9-8ca7-e090664160a6"/>
    <ds:schemaRef ds:uri="97cdb7a3-d8d8-4d5a-8559-ae518cf29f4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Wingdings</vt:lpstr>
      <vt:lpstr>1_Charts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Reed Kiely</cp:lastModifiedBy>
  <cp:revision>2</cp:revision>
  <dcterms:created xsi:type="dcterms:W3CDTF">2026-07-14T01:49:14Z</dcterms:created>
  <dcterms:modified xsi:type="dcterms:W3CDTF">2026-07-16T13:29:32Z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