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3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6:53:53.569" v="0"/>
      <pc:docMkLst>
        <pc:docMk/>
      </pc:docMkLst>
      <pc:sldChg chg="add">
        <pc:chgData name="Dylan Breger" userId="9b3da09f-10fe-42ec-9aa5-9fa2a3e9cc20" providerId="ADAL" clId="{F98534C6-B0C5-430B-9C0B-35D9871B4C23}" dt="2026-05-19T16:53:53.569" v="0"/>
        <pc:sldMkLst>
          <pc:docMk/>
          <pc:sldMk cId="1117573880" sldId="214747436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90158808386803E-2"/>
          <c:y val="0.13993420613162491"/>
          <c:w val="0.93594562078618648"/>
          <c:h val="0.760853222193987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Advertisers Increasing Their Performance TV Budgets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B50-49AF-AA70-4DA32DD6DB3B}"/>
              </c:ext>
            </c:extLst>
          </c:dPt>
          <c:dPt>
            <c:idx val="1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B50-49AF-AA70-4DA32DD6DB3B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50-49AF-AA70-4DA32DD6DB3B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B50-49AF-AA70-4DA32DD6DB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50-49AF-AA70-4DA32DD6DB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522231023"/>
        <c:axId val="1522233903"/>
      </c:barChart>
      <c:catAx>
        <c:axId val="1522231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22233903"/>
        <c:crosses val="autoZero"/>
        <c:auto val="1"/>
        <c:lblAlgn val="ctr"/>
        <c:lblOffset val="100"/>
        <c:noMultiLvlLbl val="0"/>
      </c:catAx>
      <c:valAx>
        <c:axId val="152223390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22231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600" u="sng"/>
              <a:t>Where is the budget coming from?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481157223662667"/>
          <c:y val="0.11116386754887182"/>
          <c:w val="0.48859893144520883"/>
          <c:h val="0.856992316226190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Where is the budget coming from?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Moving from audio</c:v>
                </c:pt>
                <c:pt idx="1">
                  <c:v>Moving from linear TV</c:v>
                </c:pt>
                <c:pt idx="2">
                  <c:v>Moving from search or display</c:v>
                </c:pt>
                <c:pt idx="3">
                  <c:v>Finance (net new investment)</c:v>
                </c:pt>
                <c:pt idx="4">
                  <c:v>Moving from social advertising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0.25</c:v>
                </c:pt>
                <c:pt idx="1">
                  <c:v>0.25</c:v>
                </c:pt>
                <c:pt idx="2">
                  <c:v>0.35</c:v>
                </c:pt>
                <c:pt idx="3">
                  <c:v>0.49</c:v>
                </c:pt>
                <c:pt idx="4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E8-44D1-8318-6A5A5728A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78534960"/>
        <c:axId val="1978535440"/>
      </c:barChart>
      <c:catAx>
        <c:axId val="1978534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78535440"/>
        <c:crosses val="autoZero"/>
        <c:auto val="1"/>
        <c:lblAlgn val="ctr"/>
        <c:lblOffset val="100"/>
        <c:noMultiLvlLbl val="0"/>
      </c:catAx>
      <c:valAx>
        <c:axId val="197853544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978534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6505E-70D5-485A-D968-0DF7F6F7E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13C50-E41D-4717-38DD-A6089207F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C67BC-41FD-BA77-F038-901507A0B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9850D-E9A8-A331-042B-F015348AA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C75D1-B113-4827-B698-48293DB66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13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C897C-C898-FF7C-8296-E831E25B9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96EB96-B92D-B3C8-2E78-C5D88470EB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84FEA-FBD2-A20D-2CC6-FAAD3F2C5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F7404-DF6F-E7B6-A457-D39A6A81F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1753F-C1E1-41B0-1FBF-4BE78664F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81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F4BD92-E566-0C52-95C8-FDEBF6CD5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78B616-417D-F237-32A6-DC6695630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54C56-DB5E-956F-505B-A318A324A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60193-924A-DEBA-B559-42FB370F3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93D5A-4B70-F05A-853C-EB3FDDDB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77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26AF1-14FC-20B2-55DB-1EFEAC484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43E30-73B6-42C6-08E1-53FC168E23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8E1A0-7016-03D0-8C04-1DF4B973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B341A-A94B-D10F-5784-0CE3B41EE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31F35-15EE-579B-90FC-B3A3F1A87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60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4F82E-616C-CFDF-6B67-E0D49A61B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6906E-405F-88A6-0F20-7D1CDC30D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4DCB2-3197-C31F-1DB5-3E355DC7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B6F7C-B568-97CD-EA8F-906B4943A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3EC176-B5E5-BCD3-C40C-DA0034CAF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6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AE293-7BBF-73B4-500C-4BB87BC42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CF603-8777-4C9E-ADB9-94200E1DFE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A120C-07E4-3E7C-8E99-1C3C3C056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A9BB4C-DD24-5D51-F97B-628CBB8BC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DB7B3-42FB-B9D6-A6ED-FD85E875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5F2CB9-05C1-A521-43CE-163FD4D2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70BD6-6A09-2B0D-5607-3AF7AADE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12FA26-C7FF-F14A-E710-9D0530919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03580-53E6-094F-1377-C5560EBA4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2595C7-7A51-A967-1547-AEAEF7D1BA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E0BE1F-3065-35EE-580C-DAADC087C6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A64C1-9408-DCE1-D6F4-F5EA43F06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50C120-19BA-922B-4518-00E5367A4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A6A7C-2938-0E78-29F4-A86BD5479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0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9FB42-7FB4-55BB-A080-A3625EA9E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4709A1-02A0-5243-00FC-15016A06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4B8C5-8032-6969-988F-7943318B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864A66-8F1B-CF11-2B3C-7E7C82A1F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98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D7A8C2-65FE-FF31-1E86-AFA5179C6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872F75-FE09-D25B-518B-EC723ACBA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18AB0-F1E7-0C97-402B-E354D0A28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67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CF24B-99C8-457D-3D2E-548D5F59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8E900-0103-60AE-C6B6-5E68DCCE8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085D0-B0D3-E646-41FF-7A26BB99FD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27F67-F87C-2504-647A-41B902D40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98F87-FE87-18D1-4244-BD8C5247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455E7-310B-6D21-8FCF-3659187CE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99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9A865-B652-AF4A-BACF-C0C0F3B5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5E28C-56D9-E38C-1323-5086198224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824534-48B6-5E5F-CECE-D54D9836F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44BAD-2D4E-1232-662F-900846ECB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9CBDCA-0E4B-F125-75F3-5ACD1CC92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2EDB3-FF3B-7BBD-C027-B70F22B55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34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866F8D-04D6-DC22-3CE3-DA27C5146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D68AB-9B4C-7496-4B85-4D15AF47E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42B007-172C-8B74-B3C6-D100041B1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9C9572-37B3-4359-92A7-ACEE31EFDC3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C2624-51DC-907A-AE54-658E7C353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3EDC0-2995-8B0F-61EE-22332AB9D3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95EE4A-E423-4767-80C6-B3FF5ABF3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45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D67CB7D-3721-A34D-05B0-AE35DEB3C5B2}"/>
              </a:ext>
            </a:extLst>
          </p:cNvPr>
          <p:cNvSpPr>
            <a:spLocks/>
          </p:cNvSpPr>
          <p:nvPr/>
        </p:nvSpPr>
        <p:spPr>
          <a:xfrm>
            <a:off x="6096000" y="1698992"/>
            <a:ext cx="6096000" cy="5170157"/>
          </a:xfrm>
          <a:prstGeom prst="rect">
            <a:avLst/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36807-C808-753C-ECE1-45EBB85567BB}"/>
              </a:ext>
            </a:extLst>
          </p:cNvPr>
          <p:cNvSpPr>
            <a:spLocks/>
          </p:cNvSpPr>
          <p:nvPr/>
        </p:nvSpPr>
        <p:spPr>
          <a:xfrm>
            <a:off x="1" y="1698993"/>
            <a:ext cx="6096000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0E59C1-A1AD-45B4-BBF9-AFA4E33927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E5F2B5-25F7-9110-7B2C-C0FD7F18A8E5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E0BC23-3395-6719-A5C9-4375A695E8BB}"/>
              </a:ext>
            </a:extLst>
          </p:cNvPr>
          <p:cNvSpPr txBox="1"/>
          <p:nvPr/>
        </p:nvSpPr>
        <p:spPr>
          <a:xfrm>
            <a:off x="483207" y="6309983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tvScientific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State of Performance TV in 2025.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71FA50-44B6-48B7-EB6C-5995CADC0357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E536C0-3891-0676-B870-D9EA25B4B36C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performance TV insights</a:t>
            </a:r>
          </a:p>
        </p:txBody>
      </p:sp>
      <p:pic>
        <p:nvPicPr>
          <p:cNvPr id="14" name="Picture 2">
            <a:hlinkClick r:id="rId4"/>
            <a:extLst>
              <a:ext uri="{FF2B5EF4-FFF2-40B4-BE49-F238E27FC236}">
                <a16:creationId xmlns:a16="http://schemas.microsoft.com/office/drawing/2014/main" id="{D8C8057A-6730-92DC-7B78-428A8B1102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74AEF4A-9256-087A-3770-A39F7CEF413A}"/>
              </a:ext>
            </a:extLst>
          </p:cNvPr>
          <p:cNvSpPr/>
          <p:nvPr/>
        </p:nvSpPr>
        <p:spPr>
          <a:xfrm>
            <a:off x="0" y="0"/>
            <a:ext cx="3143249" cy="287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Performance TV Growth &amp; Budget Shifts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18CA70-C488-892A-BC60-1EE86B3ED8A5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Performance TV growth is accelerating, driven primarily by budget shifts from social and search and also new investment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206302EB-C3C8-1F64-2AE1-F8B705C4D9CA}"/>
              </a:ext>
            </a:extLst>
          </p:cNvPr>
          <p:cNvGraphicFramePr/>
          <p:nvPr/>
        </p:nvGraphicFramePr>
        <p:xfrm>
          <a:off x="272235" y="1849120"/>
          <a:ext cx="5551533" cy="4356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185F2FA9-900E-8C45-0059-5F8A4A30BD7F}"/>
              </a:ext>
            </a:extLst>
          </p:cNvPr>
          <p:cNvGraphicFramePr/>
          <p:nvPr/>
        </p:nvGraphicFramePr>
        <p:xfrm>
          <a:off x="6414519" y="1949200"/>
          <a:ext cx="5458962" cy="4387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6B775F-6E29-6B07-925C-4C71DA00680F}"/>
              </a:ext>
            </a:extLst>
          </p:cNvPr>
          <p:cNvSpPr txBox="1"/>
          <p:nvPr/>
        </p:nvSpPr>
        <p:spPr>
          <a:xfrm>
            <a:off x="-1" y="2000453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Advertisers Increasing Their Performance TV Budgets</a:t>
            </a:r>
          </a:p>
        </p:txBody>
      </p:sp>
    </p:spTree>
    <p:extLst>
      <p:ext uri="{BB962C8B-B14F-4D97-AF65-F5344CB8AC3E}">
        <p14:creationId xmlns:p14="http://schemas.microsoft.com/office/powerpoint/2010/main" val="1117573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21B506-19D7-47FD-B765-FD12FC3FDEC8}"/>
</file>

<file path=customXml/itemProps2.xml><?xml version="1.0" encoding="utf-8"?>
<ds:datastoreItem xmlns:ds="http://schemas.openxmlformats.org/officeDocument/2006/customXml" ds:itemID="{2B528C6A-11E9-471D-83DF-58037829DD7A}"/>
</file>

<file path=customXml/itemProps3.xml><?xml version="1.0" encoding="utf-8"?>
<ds:datastoreItem xmlns:ds="http://schemas.openxmlformats.org/officeDocument/2006/customXml" ds:itemID="{F515A7DE-DB46-43FB-ACCD-F19E90E92A8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2026-05-19T16:53:49Z</dcterms:created>
  <dcterms:modified xsi:type="dcterms:W3CDTF">2026-05-19T16:53:59Z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