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14747441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8AF1A6-1606-4FFE-B550-782E62DC4DA3}" v="2" dt="2026-04-07T16:46:12.8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custSel addSld delSld modSld">
      <pc:chgData name="Dylan Breger" userId="9b3da09f-10fe-42ec-9aa5-9fa2a3e9cc20" providerId="ADAL" clId="{F98534C6-B0C5-430B-9C0B-35D9871B4C23}" dt="2026-04-07T16:46:13.981" v="4" actId="47"/>
      <pc:docMkLst>
        <pc:docMk/>
      </pc:docMkLst>
      <pc:sldChg chg="addSp delSp modSp new del mod">
        <pc:chgData name="Dylan Breger" userId="9b3da09f-10fe-42ec-9aa5-9fa2a3e9cc20" providerId="ADAL" clId="{F98534C6-B0C5-430B-9C0B-35D9871B4C23}" dt="2026-04-07T16:46:13.981" v="4" actId="47"/>
        <pc:sldMkLst>
          <pc:docMk/>
          <pc:sldMk cId="3315411640" sldId="256"/>
        </pc:sldMkLst>
        <pc:graphicFrameChg chg="add del mod">
          <ac:chgData name="Dylan Breger" userId="9b3da09f-10fe-42ec-9aa5-9fa2a3e9cc20" providerId="ADAL" clId="{F98534C6-B0C5-430B-9C0B-35D9871B4C23}" dt="2026-04-07T16:46:05.459" v="2" actId="478"/>
          <ac:graphicFrameMkLst>
            <pc:docMk/>
            <pc:sldMk cId="3315411640" sldId="256"/>
            <ac:graphicFrameMk id="4" creationId="{34096720-FC27-8756-84AF-3E8AF70A9A64}"/>
          </ac:graphicFrameMkLst>
        </pc:graphicFrameChg>
      </pc:sldChg>
      <pc:sldChg chg="add">
        <pc:chgData name="Dylan Breger" userId="9b3da09f-10fe-42ec-9aa5-9fa2a3e9cc20" providerId="ADAL" clId="{F98534C6-B0C5-430B-9C0B-35D9871B4C23}" dt="2026-04-07T16:46:12.844" v="3"/>
        <pc:sldMkLst>
          <pc:docMk/>
          <pc:sldMk cId="367293073" sldId="214747441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3866927616104"/>
          <c:y val="0.10487081593632105"/>
          <c:w val="0.586133072383896"/>
          <c:h val="0.895129184063678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Siloed or incomplete data</c:v>
                </c:pt>
                <c:pt idx="1">
                  <c:v>Cross-channel deduplication challenges</c:v>
                </c:pt>
                <c:pt idx="2">
                  <c:v>Walled-garden reporting limitations</c:v>
                </c:pt>
                <c:pt idx="3">
                  <c:v>Limited availability of third-party cookies / device IDs</c:v>
                </c:pt>
                <c:pt idx="4">
                  <c:v>Lack of internal expertise</c:v>
                </c:pt>
                <c:pt idx="5">
                  <c:v>Model bias or black-box methodologies</c:v>
                </c:pt>
                <c:pt idx="6">
                  <c:v>Other</c:v>
                </c:pt>
                <c:pt idx="7">
                  <c:v>None of the above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0.495</c:v>
                </c:pt>
                <c:pt idx="1">
                  <c:v>0.48</c:v>
                </c:pt>
                <c:pt idx="2">
                  <c:v>0.40799999999999997</c:v>
                </c:pt>
                <c:pt idx="3">
                  <c:v>0.255</c:v>
                </c:pt>
                <c:pt idx="4">
                  <c:v>0.219</c:v>
                </c:pt>
                <c:pt idx="5">
                  <c:v>0.214</c:v>
                </c:pt>
                <c:pt idx="6">
                  <c:v>0.11700000000000001</c:v>
                </c:pt>
                <c:pt idx="7">
                  <c:v>5.0999999999999997E-2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05-6740-B37B-0CB0381A92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1683943616"/>
        <c:axId val="1683942176"/>
      </c:barChart>
      <c:catAx>
        <c:axId val="16839436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83942176"/>
        <c:crosses val="autoZero"/>
        <c:auto val="1"/>
        <c:lblAlgn val="ctr"/>
        <c:lblOffset val="100"/>
        <c:noMultiLvlLbl val="0"/>
      </c:catAx>
      <c:valAx>
        <c:axId val="16839421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168394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0F242-69BC-E227-E273-A966AE8ED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CA3A6-B5DE-427A-CD04-3E90D2C3C5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5BF00-8571-A77A-8565-993CA9D3A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A4A0F-C4DA-8F8C-E32C-1B38A010D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7648DC-7224-D4C7-EE03-AF123C90B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09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B55A8-00E4-8903-BABC-CCBE76BF3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E11E90-0238-4EEC-5E40-1214023AC0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C3C7F-C923-4148-74BE-CA97DF56C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1B8569-1501-65C4-6B75-414C03633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ADB36-BB43-61BB-F8C2-48300984E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21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9A2D44-E311-215A-2804-87BE60E3FE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5D6D5E-10E7-C59A-E87F-70E0B29CA4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474132-A2B5-55C6-963D-256565682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EE228-6149-3C54-9238-2C080A144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60368E-8879-DEAA-E091-1653B2244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45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AF27D-9E74-52F1-A19A-D8CB50344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95EF9-7965-42E0-496E-AD41BAF331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3E774-FAA3-7705-58A5-E600A15BB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F3053-96CB-495B-9B0D-B85C219F9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15D32-09D4-E302-868E-83EF55662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718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ABBA2-7098-6B08-A1B8-F5EE8D18E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5EFE9E-1DC7-3E88-6D12-D3F3E58FF1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589A9-FFDB-7ACD-4533-311B37921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39135-2186-BC54-88B4-6C7FB9186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9CD05B-959A-2B97-7BF0-E654A10CD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066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1ED55-82A1-13FE-67C2-B01B23D38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027149-0E8F-6178-3EA7-A3D33273F8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40799E-2F16-146B-233E-6107898C25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274069-CF65-6C60-3B74-287BC3EE7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C2D78D-6086-88E2-382E-9ADCEBC22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6945D-61AD-452C-38BF-B96A0CED7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58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D0976-03DE-4A37-FF70-FE0DF1436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E67C90-8B99-D718-0BFB-50B09481F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FC42AE-2CB3-9490-F9CE-AAB79279EC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211772-8019-FFB7-87FC-0AE6F8487E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F9F25A-EAEA-4970-76C6-53259937D4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EA73FF-7936-949B-DA34-7FEB91821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DCA986-3E92-97E1-0FF7-8E1EB7906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B2945E-6FBD-57FD-0D30-C7362CFC7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5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EF4EB-5792-994F-D0AA-4243FCEBB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DDB56A-A797-DF1E-FD98-2B4C9664B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1A5C77-BA59-4591-4A1D-C5FEF5235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49DB55-A41B-BD5F-4F0B-B15219709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07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547182-D11D-DD13-051A-31F281A2F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F3DD26-A380-B504-87AD-CFCCAF1D5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3E3FBE-9547-11A0-8C77-D81D045EB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98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E7024-FEAD-D908-B3F3-CBE69829B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A7713B-74ED-6D2B-DCA6-164661FB8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C79B0D-342B-60E3-ABCD-74932D6F57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7A67F9-6FE4-D341-9EC4-83471A178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9800D-BB7E-E9BC-9E20-B31BB6211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23BA65-D6D3-90EB-F665-46D1E4CE1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09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A2367-0B22-D686-875A-F07578A65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6BAC68-6903-F730-BCC2-C6588AE401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E8AA4-33EB-36CC-2A4D-940F645C24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4F00E7-CAF4-BF25-ACC3-3D3000E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2784E0-1B03-D101-636C-89822340B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F63103-1D6A-EE90-9B68-9E2898492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438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930A0-0C77-EE9F-23B5-6CC32A0B1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39E7AD-0356-F31B-B79C-16715CDEC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561E-C3B4-7F93-7E2D-8DBC782C0D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782D8F-DD02-4066-BE39-54A4E5F4459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83861-653C-C7B5-330E-DBB4F882B9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F6D1E-634C-9511-4731-2BD8C730FA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B715AF-EA90-406B-B6DF-89E5779C9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13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thevab.com/insight/uncovering-20-fallacies-realities-audience-advertising-content?utm_source=grab-and-go&amp;utm_medium=vab-insights&amp;utm_campaign=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57CF29F-F707-450D-2CDA-09CE12B9A2F3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47A39-4061-7BDB-845E-9AB5B1F78977}"/>
              </a:ext>
            </a:extLst>
          </p:cNvPr>
          <p:cNvSpPr txBox="1"/>
          <p:nvPr/>
        </p:nvSpPr>
        <p:spPr>
          <a:xfrm>
            <a:off x="-10269" y="1866419"/>
            <a:ext cx="12202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Primary Reasons Marketers Are Questioning Measurement Accuracy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A23EE88B-25D4-772B-239B-53BECF324C70}"/>
              </a:ext>
            </a:extLst>
          </p:cNvPr>
          <p:cNvGraphicFramePr/>
          <p:nvPr/>
        </p:nvGraphicFramePr>
        <p:xfrm>
          <a:off x="262647" y="2052276"/>
          <a:ext cx="11666117" cy="4028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B0AB9F3-FECE-A4E8-7D4C-D8AAC35F2628}"/>
              </a:ext>
            </a:extLst>
          </p:cNvPr>
          <p:cNvSpPr txBox="1"/>
          <p:nvPr/>
        </p:nvSpPr>
        <p:spPr>
          <a:xfrm>
            <a:off x="483207" y="6079457"/>
            <a:ext cx="11687274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TransUnion and EMARKETER, </a:t>
            </a:r>
            <a:r>
              <a:rPr kumimoji="0" lang="en-US" sz="75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Marketing Measurement Confidence Survey,</a:t>
            </a:r>
            <a:r>
              <a:rPr kumimoji="0" lang="en-US" sz="750" b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July 2025.</a:t>
            </a:r>
            <a:endParaRPr kumimoji="0" lang="en-US" sz="750" b="0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7D5F51-E5D1-3C3E-E6CC-9EF21965347A}"/>
              </a:ext>
            </a:extLst>
          </p:cNvPr>
          <p:cNvSpPr/>
          <p:nvPr/>
        </p:nvSpPr>
        <p:spPr>
          <a:xfrm>
            <a:off x="-1" y="0"/>
            <a:ext cx="2949678" cy="316150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Concerns from Marketers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1F8B9F-4802-5E0B-84E4-B252BE1784AB}"/>
              </a:ext>
            </a:extLst>
          </p:cNvPr>
          <p:cNvSpPr/>
          <p:nvPr/>
        </p:nvSpPr>
        <p:spPr>
          <a:xfrm>
            <a:off x="164249" y="421541"/>
            <a:ext cx="99817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Marketer confidence in measurement is being tested by </a:t>
            </a:r>
            <a:b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data fragmentation and walled-garden reporting limitations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B94F362-F92D-D6CF-4D65-BA0BF65A63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0D8AEA7-26DD-FD03-2A45-1196049ECC90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20CA0B1-2A85-4662-D363-F9AEA513A43F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142731-E5F7-6D3C-FBDD-5028F21B5788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measurement insights</a:t>
            </a:r>
          </a:p>
        </p:txBody>
      </p:sp>
      <p:pic>
        <p:nvPicPr>
          <p:cNvPr id="18" name="Picture 2">
            <a:hlinkClick r:id="rId5"/>
            <a:extLst>
              <a:ext uri="{FF2B5EF4-FFF2-40B4-BE49-F238E27FC236}">
                <a16:creationId xmlns:a16="http://schemas.microsoft.com/office/drawing/2014/main" id="{D64A079E-F48D-79B4-EF5F-AA68B7CAEF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hlinkClick r:id="rId7"/>
            <a:extLst>
              <a:ext uri="{FF2B5EF4-FFF2-40B4-BE49-F238E27FC236}">
                <a16:creationId xmlns:a16="http://schemas.microsoft.com/office/drawing/2014/main" id="{C5016AB4-50F7-2892-561E-77B202A79378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b="1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download related content from VAB,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Illusions of </a:t>
            </a:r>
            <a:r>
              <a:rPr kumimoji="0" lang="en-US" sz="1100" b="1" i="1" u="sng" strike="noStrike" kern="1200" cap="none" spc="0" normalizeH="0" baseline="0" noProof="0" err="1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Internet: Uncovering the Fallacies &amp; Realities of Audience, Advertising &amp; Content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</a:t>
            </a:r>
            <a:endParaRPr kumimoji="0" lang="en-US" sz="11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93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9424C4-74F8-4FB8-956A-23D92AC50E52}">
  <ds:schemaRefs>
    <ds:schemaRef ds:uri="http://schemas.microsoft.com/office/2006/metadata/properties"/>
    <ds:schemaRef ds:uri="http://schemas.microsoft.com/office/infopath/2007/PartnerControls"/>
    <ds:schemaRef ds:uri="8ffbcc2d-a520-42b9-8ca7-e090664160a6"/>
    <ds:schemaRef ds:uri="97cdb7a3-d8d8-4d5a-8559-ae518cf29f49"/>
  </ds:schemaRefs>
</ds:datastoreItem>
</file>

<file path=customXml/itemProps2.xml><?xml version="1.0" encoding="utf-8"?>
<ds:datastoreItem xmlns:ds="http://schemas.openxmlformats.org/officeDocument/2006/customXml" ds:itemID="{2C8E957B-A263-4F7A-BEDD-C900364B3C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7cdb7a3-d8d8-4d5a-8559-ae518cf29f49"/>
    <ds:schemaRef ds:uri="8ffbcc2d-a520-42b9-8ca7-e090664160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A386B8-372A-45F3-82AA-1425D7D1B5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2026-04-07T16:43:03Z</dcterms:created>
  <dcterms:modified xsi:type="dcterms:W3CDTF">2026-04-07T16:46:23Z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  <property fmtid="{D5CDD505-2E9C-101B-9397-08002B2CF9AE}" pid="3" name="MediaServiceImageTags">
    <vt:lpwstr/>
  </property>
</Properties>
</file>