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47440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43:45.064" v="0"/>
      <pc:docMkLst>
        <pc:docMk/>
      </pc:docMkLst>
      <pc:sldChg chg="add">
        <pc:chgData name="Dylan Breger" userId="9b3da09f-10fe-42ec-9aa5-9fa2a3e9cc20" providerId="ADAL" clId="{F98534C6-B0C5-430B-9C0B-35D9871B4C23}" dt="2026-07-14T01:43:45.064" v="0"/>
        <pc:sldMkLst>
          <pc:docMk/>
          <pc:sldMk cId="972653519" sldId="214747440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273051447861371E-2"/>
          <c:y val="0"/>
          <c:w val="0.7031077896122578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B146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93B-4360-AA0F-2F3816DA246B}"/>
              </c:ext>
            </c:extLst>
          </c:dPt>
          <c:dPt>
            <c:idx val="1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93B-4360-AA0F-2F3816DA246B}"/>
              </c:ext>
            </c:extLst>
          </c:dPt>
          <c:dPt>
            <c:idx val="2"/>
            <c:invertIfNegative val="0"/>
            <c:bubble3D val="0"/>
            <c:spPr>
              <a:solidFill>
                <a:srgbClr val="4EBE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93B-4360-AA0F-2F3816DA246B}"/>
              </c:ext>
            </c:extLst>
          </c:dPt>
          <c:dPt>
            <c:idx val="3"/>
            <c:invertIfNegative val="0"/>
            <c:bubble3D val="0"/>
            <c:spPr>
              <a:solidFill>
                <a:srgbClr val="ED3C8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93B-4360-AA0F-2F3816DA246B}"/>
              </c:ext>
            </c:extLst>
          </c:dPt>
          <c:dPt>
            <c:idx val="4"/>
            <c:invertIfNegative val="0"/>
            <c:bubble3D val="0"/>
            <c:spPr>
              <a:solidFill>
                <a:srgbClr val="A343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93B-4360-AA0F-2F3816DA24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Mobile</c:v>
                </c:pt>
                <c:pt idx="1">
                  <c:v>Laptop or
Desktop</c:v>
                </c:pt>
                <c:pt idx="2">
                  <c:v>Same
screen</c:v>
                </c:pt>
                <c:pt idx="3">
                  <c:v>Tablet</c:v>
                </c:pt>
                <c:pt idx="4">
                  <c:v>In-store
later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0.56999999999999995</c:v>
                </c:pt>
                <c:pt idx="1">
                  <c:v>0.14000000000000001</c:v>
                </c:pt>
                <c:pt idx="2">
                  <c:v>0.1</c:v>
                </c:pt>
                <c:pt idx="3">
                  <c:v>0.1</c:v>
                </c:pt>
                <c:pt idx="4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93B-4360-AA0F-2F3816DA24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270594176"/>
        <c:axId val="270590432"/>
      </c:barChart>
      <c:catAx>
        <c:axId val="27059417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590432"/>
        <c:crosses val="autoZero"/>
        <c:auto val="1"/>
        <c:lblAlgn val="ctr"/>
        <c:lblOffset val="100"/>
        <c:noMultiLvlLbl val="0"/>
      </c:catAx>
      <c:valAx>
        <c:axId val="27059043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270594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46C91-BF7F-43C0-8371-403B52B290CE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4651C8-C5C8-41DA-9D06-B6C5F229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906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F8B2D9-E2BF-2A2F-AAE1-5AFBEA0940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A6D260-8DAA-07AD-4C0C-851DF830FF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9D8274-65C7-1CBC-5D7F-D2CE58A2E1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5DA4BD-2427-6AA6-30A3-306F67A51F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AACFB9-4676-4C0B-B187-FBB2AEA93B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504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FC4DB-9403-0971-17D6-39E356286C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7371F5-B8AA-2CCB-4D6E-8BDC4EF761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AA77F-02CE-4297-6423-5F99335A9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E969-5931-4199-AD89-044F4270D45C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38EE3-8CB8-F53F-9546-BD598FD87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5C12F7-1878-9B09-D755-E45A0C974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E572-4A89-4BAA-B43A-23059D61B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587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87AA0-31B0-FECF-A3BA-A910156D6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C5184-4E30-11DF-C70A-B8828D5614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66222-5B04-FB80-0902-9FF7F9B24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E969-5931-4199-AD89-044F4270D45C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F95D4-F588-4FC7-C58D-0EDC25B15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D88C0-87D3-3C11-DE7C-838CAB7E0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E572-4A89-4BAA-B43A-23059D61B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965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9D6557-D05E-7BE4-102B-E15D2E6E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35807B-1C10-58B6-9A77-7AD308E43B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DC1A1F-6323-0E39-333F-AC525C283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E969-5931-4199-AD89-044F4270D45C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CED76-44D4-136C-38DB-DC57D9412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18CA4-449D-2192-5C0F-3BBB68A3E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E572-4A89-4BAA-B43A-23059D61B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649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15552-B08B-776C-D4FE-1B3371630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E504B-346D-568D-0249-4E48656E25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58104-C36C-0048-783F-3093DF430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E969-5931-4199-AD89-044F4270D45C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5BADD-BF05-931F-1346-6A11A1F25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D0EF81-16F0-44B2-F2AA-CEE9C9854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E572-4A89-4BAA-B43A-23059D61B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874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227CF-F867-C5DF-CBB5-9EBA527D2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10153F-83DD-1206-5FBA-5552C1658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EE341-24CE-202E-6983-AA2CE322E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E969-5931-4199-AD89-044F4270D45C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AD0A3-F037-CA2F-87F8-97A7CF7C6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BEF2A9-9DFC-D370-41C1-9DDC6A664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E572-4A89-4BAA-B43A-23059D61B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917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F7A12-FC39-B7D4-6721-B00382015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F712D9-B129-5A9A-208F-4EC74D61A3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4614A9-DFFE-9F98-8F91-460F72AD48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B42814-3282-9FAD-7FA7-69320C55E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E969-5931-4199-AD89-044F4270D45C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B170C1-267F-AA10-7F6F-1D87C0FC6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BC77B0-60F8-D3BB-1EE2-609756639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E572-4A89-4BAA-B43A-23059D61B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20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BEE7C-31CF-6685-E0EF-2ADD62479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B22D7F-C529-197B-6257-136E80510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8D0A27-7F49-771A-C06A-80D62D5031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2F3C8E-C7CD-0418-1D30-51677A1DFB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539664-7FD0-2162-C91A-831387104B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7EBF5-9DF8-5471-C370-A3903EFAD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E969-5931-4199-AD89-044F4270D45C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4522B5-DD9C-2376-C224-B6A4B2A59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F4002A-CE5A-F20C-158A-FDBF7C3F6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E572-4A89-4BAA-B43A-23059D61B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74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B093A-4484-E873-6F06-D2A92E4E7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EF74AA-81BC-79F6-46DC-CE618D735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E969-5931-4199-AD89-044F4270D45C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CC78B4-BCF0-EBE4-F760-C0E4A753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1AEDB8-BC30-70F8-AAF8-F3297E6F7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E572-4A89-4BAA-B43A-23059D61B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90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7696C4-BF8D-5C95-8732-7E008E79A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E969-5931-4199-AD89-044F4270D45C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CD932B-3D17-34B8-46C0-FEE0A6863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1B724B-2643-F155-1371-6C6DB5AB4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E572-4A89-4BAA-B43A-23059D61B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67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4BF05-A02B-7DCC-B13E-682D427BE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06B224-D9AD-5BA1-E1A3-240754CCB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F1F27C-BD55-34A6-BDF1-4ED2D70287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3F9DB6-0D08-4A8D-1ACF-935B45CCA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E969-5931-4199-AD89-044F4270D45C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F15764-E48D-B494-BE3E-0BC04A7D3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9A395B-7BE2-3CFF-0C2C-B00400435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E572-4A89-4BAA-B43A-23059D61B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74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87F4C-0922-11D6-EA1F-726493C43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94C7B1-ABC2-1F8D-DE82-F0AD8A50F3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289016-08A6-D5FA-CBBF-ACA109893B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8CAC3A-D17F-97EF-24F9-64CF876A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E969-5931-4199-AD89-044F4270D45C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2DFE0E-936C-3A83-CF95-F5C21483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BFB490-2A8F-FD6A-80A6-676425DA0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E572-4A89-4BAA-B43A-23059D61B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5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2CB010-ED36-E632-445F-C6FFFFBBB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462DA6-7D6E-9422-099D-CBA56EDC2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B568E1-C45B-061C-9CDF-60A9F82EF8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52E969-5931-4199-AD89-044F4270D45C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E91067-A721-8A33-FA6E-08A4CBB97F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6DA477-5092-181D-1322-939E37099C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EDE572-4A89-4BAA-B43A-23059D61B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56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hyperlink" Target="https://thevab.com/signin?utm_source=grab-and-go&amp;utm_medium=vab-insights&amp;utm_campaign=" TargetMode="External"/><Relationship Id="rId3" Type="http://schemas.openxmlformats.org/officeDocument/2006/relationships/chart" Target="../charts/chart1.xml"/><Relationship Id="rId7" Type="http://schemas.openxmlformats.org/officeDocument/2006/relationships/image" Target="../media/image4.png"/><Relationship Id="rId12" Type="http://schemas.openxmlformats.org/officeDocument/2006/relationships/hyperlink" Target="https://thevab.com/insight/left-to-your-own-devices-june-2026?utm_source=grab-and-go&amp;utm_medium=vab-insights&amp;utm_campaign=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hyperlink" Target="https://thevab.com/insights" TargetMode="External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B1F73-B47B-BAEB-69AC-53CCD98192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A153741-1355-B6FF-60D8-10A4EA03691D}"/>
              </a:ext>
            </a:extLst>
          </p:cNvPr>
          <p:cNvSpPr/>
          <p:nvPr/>
        </p:nvSpPr>
        <p:spPr>
          <a:xfrm>
            <a:off x="0" y="1673437"/>
            <a:ext cx="4373150" cy="5195713"/>
          </a:xfrm>
          <a:prstGeom prst="rect">
            <a:avLst/>
          </a:prstGeom>
          <a:solidFill>
            <a:srgbClr val="00B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760D16-6859-DAAE-95A2-5C95E7FB608E}"/>
              </a:ext>
            </a:extLst>
          </p:cNvPr>
          <p:cNvSpPr/>
          <p:nvPr/>
        </p:nvSpPr>
        <p:spPr>
          <a:xfrm>
            <a:off x="4373151" y="1673437"/>
            <a:ext cx="781885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BFA3F20-096A-8383-9FE2-01009B1A8776}"/>
              </a:ext>
            </a:extLst>
          </p:cNvPr>
          <p:cNvSpPr/>
          <p:nvPr/>
        </p:nvSpPr>
        <p:spPr>
          <a:xfrm>
            <a:off x="157317" y="428839"/>
            <a:ext cx="993918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TV advertising drives consumer action across devices with </a:t>
            </a: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</a:rPr>
              <a:t>mobile serving as the primary device for this behavior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5C3374-8D98-841A-2E72-D102032DFF1F}"/>
              </a:ext>
            </a:extLst>
          </p:cNvPr>
          <p:cNvSpPr txBox="1"/>
          <p:nvPr/>
        </p:nvSpPr>
        <p:spPr>
          <a:xfrm>
            <a:off x="4352642" y="1672172"/>
            <a:ext cx="78393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Where First Action Is Taken After a TV Ad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based on respondents who have taken an action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5011A2A-2372-3658-6BB7-AF244BBDE817}"/>
              </a:ext>
            </a:extLst>
          </p:cNvPr>
          <p:cNvSpPr txBox="1"/>
          <p:nvPr/>
        </p:nvSpPr>
        <p:spPr>
          <a:xfrm>
            <a:off x="4690703" y="6081952"/>
            <a:ext cx="6744994" cy="217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DISQO,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Outcomes Report – TV Advertising 2026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May 2026.</a:t>
            </a:r>
            <a:endParaRPr kumimoji="0" lang="en-US" sz="800" b="0" i="1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280AA4A-19EA-9C3B-F0A1-F4CFF551C3BB}"/>
              </a:ext>
            </a:extLst>
          </p:cNvPr>
          <p:cNvGraphicFramePr/>
          <p:nvPr/>
        </p:nvGraphicFramePr>
        <p:xfrm>
          <a:off x="6027913" y="2175604"/>
          <a:ext cx="6028336" cy="3941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0F05F69-6804-1239-DB1C-A42764D19C4F}"/>
              </a:ext>
            </a:extLst>
          </p:cNvPr>
          <p:cNvSpPr txBox="1"/>
          <p:nvPr/>
        </p:nvSpPr>
        <p:spPr>
          <a:xfrm>
            <a:off x="928546" y="3334678"/>
            <a:ext cx="2495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 w="28575">
                  <a:solidFill>
                    <a:srgbClr val="1B1464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53%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E1C8DCE-6E8B-BDBA-AB8D-859AC473DC1E}"/>
              </a:ext>
            </a:extLst>
          </p:cNvPr>
          <p:cNvSpPr txBox="1"/>
          <p:nvPr/>
        </p:nvSpPr>
        <p:spPr>
          <a:xfrm>
            <a:off x="229750" y="4601709"/>
            <a:ext cx="38931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 respondents have</a:t>
            </a:r>
            <a:b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taken an action on a different device after seeing a TV ad</a:t>
            </a:r>
          </a:p>
        </p:txBody>
      </p:sp>
      <p:pic>
        <p:nvPicPr>
          <p:cNvPr id="48" name="Picture 47" descr="A blue and white cell phone&#10;&#10;Description automatically generated">
            <a:extLst>
              <a:ext uri="{FF2B5EF4-FFF2-40B4-BE49-F238E27FC236}">
                <a16:creationId xmlns:a16="http://schemas.microsoft.com/office/drawing/2014/main" id="{AD13141C-3F9D-2643-5AC9-D88412C866F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043" y="2285019"/>
            <a:ext cx="633245" cy="633245"/>
          </a:xfrm>
          <a:prstGeom prst="rect">
            <a:avLst/>
          </a:prstGeom>
        </p:spPr>
      </p:pic>
      <p:pic>
        <p:nvPicPr>
          <p:cNvPr id="49" name="Picture 48" descr="A computer monitor and remote control&#10;&#10;Description automatically generated">
            <a:extLst>
              <a:ext uri="{FF2B5EF4-FFF2-40B4-BE49-F238E27FC236}">
                <a16:creationId xmlns:a16="http://schemas.microsoft.com/office/drawing/2014/main" id="{A4DDD98D-6F74-5F43-5A9E-5F1CB0EE3C1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0380" y="3818776"/>
            <a:ext cx="696570" cy="696570"/>
          </a:xfrm>
          <a:prstGeom prst="rect">
            <a:avLst/>
          </a:prstGeom>
        </p:spPr>
      </p:pic>
      <p:pic>
        <p:nvPicPr>
          <p:cNvPr id="50" name="Picture 49" descr="A computer with a blue screen&#10;&#10;Description automatically generated">
            <a:extLst>
              <a:ext uri="{FF2B5EF4-FFF2-40B4-BE49-F238E27FC236}">
                <a16:creationId xmlns:a16="http://schemas.microsoft.com/office/drawing/2014/main" id="{3E1CAA59-D6E1-C330-6268-6DADE6EF2D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5552" y="3085771"/>
            <a:ext cx="766226" cy="636515"/>
          </a:xfrm>
          <a:prstGeom prst="rect">
            <a:avLst/>
          </a:prstGeom>
        </p:spPr>
      </p:pic>
      <p:pic>
        <p:nvPicPr>
          <p:cNvPr id="51" name="Picture 50" descr="A hand holding a tablet&#10;&#10;Description automatically generated">
            <a:extLst>
              <a:ext uri="{FF2B5EF4-FFF2-40B4-BE49-F238E27FC236}">
                <a16:creationId xmlns:a16="http://schemas.microsoft.com/office/drawing/2014/main" id="{B158D4FC-9E8E-EDEA-B2A0-8407215F8DA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043" y="4604766"/>
            <a:ext cx="633245" cy="633245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31EE46C-3CCB-9716-5D1C-D512E2384A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30408" y="5412855"/>
            <a:ext cx="636515" cy="63651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4AB3936A-F96E-C4C2-8652-526AABFA01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42806" y="2033286"/>
            <a:ext cx="1267031" cy="12670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CD7A77C-ECDD-DAFB-3D1A-A9DDB475D61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36F6AA9-050D-30E2-0E3A-7ED170595054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hlinkClick r:id="rId12"/>
            <a:extLst>
              <a:ext uri="{FF2B5EF4-FFF2-40B4-BE49-F238E27FC236}">
                <a16:creationId xmlns:a16="http://schemas.microsoft.com/office/drawing/2014/main" id="{93E389D3-583E-25DB-8CC0-6F3A2F86C3E3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VAB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Left To Your Own Devices: The Latest on Multiplatform Video Consumption – June 2026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 learn more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5876511-5B8A-6481-BB0F-ADBEC19DEF62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B7883A-4DFE-F854-50D2-CD5DD59DD233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insights on outcomes</a:t>
            </a:r>
          </a:p>
        </p:txBody>
      </p:sp>
      <p:pic>
        <p:nvPicPr>
          <p:cNvPr id="28" name="Picture 2">
            <a:hlinkClick r:id="rId13"/>
            <a:extLst>
              <a:ext uri="{FF2B5EF4-FFF2-40B4-BE49-F238E27FC236}">
                <a16:creationId xmlns:a16="http://schemas.microsoft.com/office/drawing/2014/main" id="{99E4A131-F590-9E8D-8282-C8CCECE663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8BB03004-674B-A349-4267-7FCA7B061CE9}"/>
              </a:ext>
            </a:extLst>
          </p:cNvPr>
          <p:cNvSpPr/>
          <p:nvPr/>
        </p:nvSpPr>
        <p:spPr>
          <a:xfrm>
            <a:off x="-1" y="-1"/>
            <a:ext cx="3647769" cy="321597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Devices Used To Take Action After Seeing A TV Ad</a:t>
            </a:r>
          </a:p>
        </p:txBody>
      </p:sp>
    </p:spTree>
    <p:extLst>
      <p:ext uri="{BB962C8B-B14F-4D97-AF65-F5344CB8AC3E}">
        <p14:creationId xmlns:p14="http://schemas.microsoft.com/office/powerpoint/2010/main" val="972653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70C864E-655B-4719-882B-97E3F0DE9811}"/>
</file>

<file path=customXml/itemProps2.xml><?xml version="1.0" encoding="utf-8"?>
<ds:datastoreItem xmlns:ds="http://schemas.openxmlformats.org/officeDocument/2006/customXml" ds:itemID="{CDE6CFAA-FEBE-429D-8086-887BABF102D2}"/>
</file>

<file path=customXml/itemProps3.xml><?xml version="1.0" encoding="utf-8"?>
<ds:datastoreItem xmlns:ds="http://schemas.openxmlformats.org/officeDocument/2006/customXml" ds:itemID="{792EF2FF-62C0-42E0-858D-2EAD10118D7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</Words>
  <Application>Microsoft Office PowerPoint</Application>
  <PresentationFormat>Widescreen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2026-07-14T01:43:38Z</dcterms:created>
  <dcterms:modified xsi:type="dcterms:W3CDTF">2026-07-14T01:43:48Z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