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37644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6:51:00.085" v="0"/>
      <pc:docMkLst>
        <pc:docMk/>
      </pc:docMkLst>
      <pc:sldChg chg="add">
        <pc:chgData name="Dylan Breger" userId="9b3da09f-10fe-42ec-9aa5-9fa2a3e9cc20" providerId="ADAL" clId="{F98534C6-B0C5-430B-9C0B-35D9871B4C23}" dt="2026-05-19T16:51:00.085" v="0"/>
        <pc:sldMkLst>
          <pc:docMk/>
          <pc:sldMk cId="2625081001" sldId="214737644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698547109963868E-2"/>
          <c:y val="9.8919028347190324E-2"/>
          <c:w val="0.9573014528900361"/>
          <c:h val="0.8332936559800379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AGZ</c:v>
                </c:pt>
              </c:strCache>
            </c:strRef>
          </c:tx>
          <c:spPr>
            <a:ln w="28575" cap="rnd">
              <a:solidFill>
                <a:srgbClr val="ED3C8D"/>
              </a:solidFill>
              <a:round/>
            </a:ln>
            <a:effectLst/>
          </c:spPr>
          <c:marker>
            <c:symbol val="none"/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45718</c:v>
                </c:pt>
                <c:pt idx="1">
                  <c:v>45725</c:v>
                </c:pt>
                <c:pt idx="2">
                  <c:v>45732</c:v>
                </c:pt>
                <c:pt idx="3">
                  <c:v>45739</c:v>
                </c:pt>
                <c:pt idx="4">
                  <c:v>45746</c:v>
                </c:pt>
                <c:pt idx="5">
                  <c:v>45753</c:v>
                </c:pt>
                <c:pt idx="6">
                  <c:v>45760</c:v>
                </c:pt>
                <c:pt idx="7">
                  <c:v>45767</c:v>
                </c:pt>
                <c:pt idx="8">
                  <c:v>45774</c:v>
                </c:pt>
                <c:pt idx="9">
                  <c:v>45781</c:v>
                </c:pt>
                <c:pt idx="10">
                  <c:v>45788</c:v>
                </c:pt>
                <c:pt idx="11">
                  <c:v>45795</c:v>
                </c:pt>
                <c:pt idx="12">
                  <c:v>45802</c:v>
                </c:pt>
                <c:pt idx="13">
                  <c:v>45809</c:v>
                </c:pt>
                <c:pt idx="14">
                  <c:v>45816</c:v>
                </c:pt>
                <c:pt idx="15">
                  <c:v>45823</c:v>
                </c:pt>
                <c:pt idx="16">
                  <c:v>45830</c:v>
                </c:pt>
                <c:pt idx="17">
                  <c:v>45837</c:v>
                </c:pt>
                <c:pt idx="18">
                  <c:v>45844</c:v>
                </c:pt>
                <c:pt idx="19">
                  <c:v>45851</c:v>
                </c:pt>
                <c:pt idx="20">
                  <c:v>45858</c:v>
                </c:pt>
                <c:pt idx="21">
                  <c:v>45865</c:v>
                </c:pt>
                <c:pt idx="22">
                  <c:v>45872</c:v>
                </c:pt>
                <c:pt idx="23">
                  <c:v>45879</c:v>
                </c:pt>
                <c:pt idx="24">
                  <c:v>45886</c:v>
                </c:pt>
                <c:pt idx="25">
                  <c:v>45893</c:v>
                </c:pt>
                <c:pt idx="26">
                  <c:v>45900</c:v>
                </c:pt>
                <c:pt idx="27">
                  <c:v>45907</c:v>
                </c:pt>
                <c:pt idx="28">
                  <c:v>45914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9</c:v>
                </c:pt>
                <c:pt idx="4">
                  <c:v>0</c:v>
                </c:pt>
                <c:pt idx="5">
                  <c:v>7</c:v>
                </c:pt>
                <c:pt idx="6">
                  <c:v>7</c:v>
                </c:pt>
                <c:pt idx="7">
                  <c:v>7</c:v>
                </c:pt>
                <c:pt idx="8">
                  <c:v>8</c:v>
                </c:pt>
                <c:pt idx="9">
                  <c:v>7</c:v>
                </c:pt>
                <c:pt idx="10">
                  <c:v>7</c:v>
                </c:pt>
                <c:pt idx="11">
                  <c:v>13</c:v>
                </c:pt>
                <c:pt idx="12">
                  <c:v>11</c:v>
                </c:pt>
                <c:pt idx="13">
                  <c:v>11</c:v>
                </c:pt>
                <c:pt idx="14">
                  <c:v>13</c:v>
                </c:pt>
                <c:pt idx="15">
                  <c:v>12</c:v>
                </c:pt>
                <c:pt idx="16">
                  <c:v>23</c:v>
                </c:pt>
                <c:pt idx="17">
                  <c:v>6</c:v>
                </c:pt>
                <c:pt idx="18">
                  <c:v>17</c:v>
                </c:pt>
                <c:pt idx="19">
                  <c:v>11</c:v>
                </c:pt>
                <c:pt idx="20">
                  <c:v>21</c:v>
                </c:pt>
                <c:pt idx="21">
                  <c:v>15</c:v>
                </c:pt>
                <c:pt idx="22">
                  <c:v>10</c:v>
                </c:pt>
                <c:pt idx="23">
                  <c:v>15</c:v>
                </c:pt>
                <c:pt idx="24">
                  <c:v>14</c:v>
                </c:pt>
                <c:pt idx="25">
                  <c:v>11</c:v>
                </c:pt>
                <c:pt idx="26">
                  <c:v>16</c:v>
                </c:pt>
                <c:pt idx="27">
                  <c:v>52</c:v>
                </c:pt>
                <c:pt idx="28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406-437E-82AF-4EF51908DA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60075647"/>
        <c:axId val="1960088607"/>
      </c:lineChart>
      <c:dateAx>
        <c:axId val="1960075647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1F1A6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60088607"/>
        <c:crosses val="autoZero"/>
        <c:auto val="1"/>
        <c:lblOffset val="100"/>
        <c:baseTimeUnit val="days"/>
        <c:majorUnit val="1"/>
        <c:majorTimeUnit val="months"/>
      </c:dateAx>
      <c:valAx>
        <c:axId val="1960088607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ED3C8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600756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D4E8E-258E-4B68-AFFB-1880B8CBE9FA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4FAEF3-E9A1-423F-B72A-28B07D22E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490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9A34F-3FD3-65A3-99B2-D89ACBABD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F507A7-3624-6926-E3A9-5B36BF4031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8F2CE-BC01-768B-5B49-79128F6A53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F118E6-C694-EC65-E83C-49FB5B653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71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AACFB9-4676-4C0B-B187-FBB2AEA93B1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71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5902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FAFE8-3A2D-5F33-91FA-849F89C76E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321DDF-72A0-EB20-CDD0-6B06DB195D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99DC36-A92C-E79B-A705-A0A89EE2F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8543E2-BD00-572E-3FA7-5CC2E465C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5010F-D16E-CC82-60FE-FFE5B2DCD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801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739A4-0EDA-79A5-5401-EB55EDC39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928673-E256-086B-F076-7DD44A7E99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980E4F-AE4C-C100-1501-BD771650E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32C88-7107-E5A3-CD63-F981BDD85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930550-B0AB-4280-E960-C0F9CB61B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826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AB1DF2-E83C-D258-358C-24261214DB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C39CAE-3521-4D5F-9D2E-D09EB19817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12FCA-E539-F648-291B-75F2EBDF9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1ADBE5-478F-263B-4054-174CDFE6A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00E1E-5E94-42B1-4AD0-05C5FF5D6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356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87339-27B7-9FA0-C8ED-A857617E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C69F4-F63A-8298-7722-EF5C00F76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486AE-E9F1-363D-EFC9-A03652FD7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52950-568E-B9C6-40F3-99580DA5C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6C381B-81C2-E5DD-BE1E-99E848CEF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38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D473C-BDE0-4F58-C287-699748566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B5D5B-DA88-2B6A-290D-A1F71EDA6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D9350-A689-C1DD-62E3-E26B1102A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97829-3B29-302A-0CBE-05E51A6F3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34F66-E19B-7A26-8EAD-1F071E5EB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650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94FA9-5B7D-E9E9-7B6C-08C9B3F3B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8E6E7-5E1F-F6D8-C733-84EFFEBFA1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B5DF8B-5207-3E83-DF4F-DCA751D7C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8A3C82-2859-EE87-9973-D7E7787F0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BBDC94-932D-6F31-3E9C-B1C381816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BCCF2B-2125-9372-8A2B-3EB0FB98D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266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89662-25BD-FE9F-D8B1-F1CF29D57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A28F65-CE18-DD74-41D8-70C547211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1DD149-E466-2979-5C14-8EC496CF01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079B7F-E4DA-8777-A49D-7695379F16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CA78C4-807F-9C6F-AA3B-7F40EE2F1B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6E8666-65F5-2B1F-3ED2-41B24D5B6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7A0BE8-22B2-B9D4-25EE-56151D98C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D5E82C-9F3D-7931-02BA-A77A43EAD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6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39410-C999-1A1F-0906-FE9DB9D1F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122C68-49FD-D5A2-7C2C-2355FE193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5EB365-7037-6267-66BD-A2BBBAE93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C2A662-FE58-50B3-4844-5A87605C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03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C680DB-E35C-8EB1-5C74-E961C156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EF045E-5D5A-CE7E-CB46-56E68DE44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F2405-10A2-7E97-C24E-7E695B147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44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8CCCA-0241-BA57-7E56-ACC546598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827CE-4EB4-1138-277D-1FDEBDE78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920940-5850-4AE9-34CF-824F4CC7F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830583-8C1A-D692-085A-7288F6C5E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49B89E-90D1-91BF-4E11-DA56D47AB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2A5C7F-4B60-A0D9-5C1C-3E0B8F43D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13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DB126-B67E-7E17-D574-60D18C3D8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CE1CC4-18B4-67D0-C3A4-044EBA57BC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E663E-A540-B42D-7BC0-B3BCED2B0C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EFF4E5-02C9-1952-7DE6-0C6135579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023CC1-27CE-6914-6300-E8D0C3071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AB4024-C156-3019-BE46-F0BBB6A64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54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47A95F-FE8F-18C4-F6AA-56F507A78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10072A-EEC4-4319-DEFB-97677E8EB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0BB609-5FBF-36D2-F8F0-94D6B5F866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F0A492-2324-46F4-9498-A7A062EFD57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A50F49-6D83-E42A-8D79-FDDC92E6CA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8E5BF-EA5F-3C24-0236-E87FB870B3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A6336E-BF2C-492F-BA5B-8FDEF76B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651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chart" Target="../charts/chart1.xml"/><Relationship Id="rId7" Type="http://schemas.openxmlformats.org/officeDocument/2006/relationships/hyperlink" Target="https://thevab.com/signin?utm_source=grab-and-go&amp;utm_medium=vab-insights&amp;utm_campaign=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/view-every-first-time-tv-advertiser-2025-354-brands-spent-107-billion?utm_source=grab-and-go&amp;utm_medium=vab-insights&amp;utm_campaign=" TargetMode="External"/><Relationship Id="rId5" Type="http://schemas.openxmlformats.org/officeDocument/2006/relationships/image" Target="../media/image1.png"/><Relationship Id="rId10" Type="http://schemas.openxmlformats.org/officeDocument/2006/relationships/hyperlink" Target="https://thevab.com/insights" TargetMode="External"/><Relationship Id="rId4" Type="http://schemas.openxmlformats.org/officeDocument/2006/relationships/hyperlink" Target="https://www.ispot.tv/ad/BRK_/ag1-agz-proper-new-ingredients" TargetMode="Externa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EDB1B-6291-077E-E999-CB4311559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0D45E0-64F2-F45B-2E93-FDF0AEE0225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69616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F8DABB4-2EEC-28C0-EEBE-581C0DB51F17}"/>
              </a:ext>
            </a:extLst>
          </p:cNvPr>
          <p:cNvSpPr/>
          <p:nvPr/>
        </p:nvSpPr>
        <p:spPr>
          <a:xfrm>
            <a:off x="175466" y="507959"/>
            <a:ext cx="102117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AGZ, </a:t>
            </a: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first-time TV advertiser, </a:t>
            </a: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saw a six-fold increase in</a:t>
            </a:r>
            <a:b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online branded search right after their campaign launch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D3E4E7F-7323-2CFD-FF1F-3B948811B9C3}"/>
              </a:ext>
            </a:extLst>
          </p:cNvPr>
          <p:cNvGraphicFramePr/>
          <p:nvPr/>
        </p:nvGraphicFramePr>
        <p:xfrm>
          <a:off x="645013" y="2023919"/>
          <a:ext cx="10771407" cy="3806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4DB3F92-FFFA-F285-9E47-910F3C4DD970}"/>
              </a:ext>
            </a:extLst>
          </p:cNvPr>
          <p:cNvCxnSpPr>
            <a:cxnSpLocks/>
          </p:cNvCxnSpPr>
          <p:nvPr/>
        </p:nvCxnSpPr>
        <p:spPr>
          <a:xfrm flipV="1">
            <a:off x="11007684" y="2392134"/>
            <a:ext cx="22652" cy="3053743"/>
          </a:xfrm>
          <a:prstGeom prst="line">
            <a:avLst/>
          </a:prstGeom>
          <a:ln w="28575">
            <a:solidFill>
              <a:srgbClr val="00C0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DFD8F6D-BB2F-8031-043E-63AD932C221E}"/>
              </a:ext>
            </a:extLst>
          </p:cNvPr>
          <p:cNvSpPr/>
          <p:nvPr/>
        </p:nvSpPr>
        <p:spPr>
          <a:xfrm>
            <a:off x="10217611" y="5247319"/>
            <a:ext cx="1602798" cy="308701"/>
          </a:xfrm>
          <a:prstGeom prst="roundRect">
            <a:avLst/>
          </a:prstGeom>
          <a:solidFill>
            <a:schemeClr val="bg1"/>
          </a:solidFill>
          <a:ln>
            <a:solidFill>
              <a:srgbClr val="00C0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C0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TV Launch: 9/9/25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E3DADB-F6AD-D8F1-BAC4-E47B04366E7B}"/>
              </a:ext>
            </a:extLst>
          </p:cNvPr>
          <p:cNvSpPr txBox="1"/>
          <p:nvPr/>
        </p:nvSpPr>
        <p:spPr>
          <a:xfrm>
            <a:off x="2299516" y="1747803"/>
            <a:ext cx="759296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AGZ: Weekly Google Search Trends Index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Six Months Pre-TV Campaign vs. TV Campaign Launch </a:t>
            </a:r>
            <a:b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(Weeks of 3/2/25 – 9/14/25)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80CBC7-D64D-480E-DDB6-EF6776351B4B}"/>
              </a:ext>
            </a:extLst>
          </p:cNvPr>
          <p:cNvSpPr txBox="1"/>
          <p:nvPr/>
        </p:nvSpPr>
        <p:spPr>
          <a:xfrm>
            <a:off x="483207" y="5868290"/>
            <a:ext cx="117087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VAB analysis of Google Trends, United States only, All Categories, Web Search, weeks of 3/2/2025 – 9/14/2025. 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Google Search Index represents search interest relative to the highest point on the chart for the given region and time period, a value of 100 is the peak popularity for the term, a value of 50 means that the term is half as popular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VAB analysis of Nielsen Ad Intel, TV launch month is based on the first activity reported across nat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ional cable TV, broadcast TV, Spanish language cable TV, Spanish language broadcast TV, streaming TV between 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January 2025 – December 2025 (calendar months). Note: 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Light blue line marks the first day of TV spending for each brand. 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AGZ launched August 21, 2025. 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Click here to view AGZ’s commercial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(via iSpot.tv). AGZ = $901K TV spend in 2025.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AF083DD-1190-1DE0-5638-962A86F6360E}"/>
              </a:ext>
            </a:extLst>
          </p:cNvPr>
          <p:cNvCxnSpPr>
            <a:cxnSpLocks/>
          </p:cNvCxnSpPr>
          <p:nvPr/>
        </p:nvCxnSpPr>
        <p:spPr>
          <a:xfrm>
            <a:off x="10229656" y="4478507"/>
            <a:ext cx="358933" cy="519995"/>
          </a:xfrm>
          <a:prstGeom prst="straightConnector1">
            <a:avLst/>
          </a:prstGeom>
          <a:ln w="6350">
            <a:solidFill>
              <a:srgbClr val="ED3C8D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2DF8A02-D531-BF00-867D-391906151FFD}"/>
              </a:ext>
            </a:extLst>
          </p:cNvPr>
          <p:cNvCxnSpPr>
            <a:cxnSpLocks/>
          </p:cNvCxnSpPr>
          <p:nvPr/>
        </p:nvCxnSpPr>
        <p:spPr>
          <a:xfrm>
            <a:off x="10542625" y="3933464"/>
            <a:ext cx="379836" cy="0"/>
          </a:xfrm>
          <a:prstGeom prst="straightConnector1">
            <a:avLst/>
          </a:prstGeom>
          <a:ln w="6350">
            <a:solidFill>
              <a:srgbClr val="00C0F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B8BCFDD-E67F-8CF6-EDED-4C63BC3562B9}"/>
              </a:ext>
            </a:extLst>
          </p:cNvPr>
          <p:cNvSpPr/>
          <p:nvPr/>
        </p:nvSpPr>
        <p:spPr>
          <a:xfrm>
            <a:off x="9198810" y="3768784"/>
            <a:ext cx="1343815" cy="291438"/>
          </a:xfrm>
          <a:prstGeom prst="roundRect">
            <a:avLst/>
          </a:prstGeom>
          <a:solidFill>
            <a:schemeClr val="bg1"/>
          </a:solidFill>
          <a:ln>
            <a:solidFill>
              <a:srgbClr val="00C0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C0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TV Launch Week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C0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(52 index)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34CFCD9-CB53-15D1-9DE9-9E58169FC550}"/>
              </a:ext>
            </a:extLst>
          </p:cNvPr>
          <p:cNvSpPr/>
          <p:nvPr/>
        </p:nvSpPr>
        <p:spPr>
          <a:xfrm>
            <a:off x="8962506" y="4417713"/>
            <a:ext cx="1676786" cy="304230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Week Before TV Launch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(16 index)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414129F-585A-391A-DA88-B467F6053392}"/>
              </a:ext>
            </a:extLst>
          </p:cNvPr>
          <p:cNvSpPr/>
          <p:nvPr/>
        </p:nvSpPr>
        <p:spPr>
          <a:xfrm>
            <a:off x="10945113" y="1733195"/>
            <a:ext cx="968716" cy="336377"/>
          </a:xfrm>
          <a:prstGeom prst="ellipse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6.3x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2A3AAE-CB42-6ED9-55C2-568915EA2E9C}"/>
              </a:ext>
            </a:extLst>
          </p:cNvPr>
          <p:cNvSpPr txBox="1"/>
          <p:nvPr/>
        </p:nvSpPr>
        <p:spPr>
          <a:xfrm>
            <a:off x="10922461" y="2069572"/>
            <a:ext cx="1014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vs. week before TV launch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A3E2D45-53AB-EA65-94A4-26D26A1D6DD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/>
        </p:blipFill>
        <p:spPr>
          <a:xfrm>
            <a:off x="3241483" y="1751465"/>
            <a:ext cx="544908" cy="544908"/>
          </a:xfrm>
          <a:prstGeom prst="rect">
            <a:avLst/>
          </a:prstGeom>
        </p:spPr>
      </p:pic>
      <p:sp>
        <p:nvSpPr>
          <p:cNvPr id="23" name="TextBox 1">
            <a:extLst>
              <a:ext uri="{FF2B5EF4-FFF2-40B4-BE49-F238E27FC236}">
                <a16:creationId xmlns:a16="http://schemas.microsoft.com/office/drawing/2014/main" id="{A76F6FEE-20F3-25A4-D128-4916D3468244}"/>
              </a:ext>
            </a:extLst>
          </p:cNvPr>
          <p:cNvSpPr txBox="1"/>
          <p:nvPr/>
        </p:nvSpPr>
        <p:spPr>
          <a:xfrm>
            <a:off x="11064881" y="4089039"/>
            <a:ext cx="1070040" cy="247417"/>
          </a:xfrm>
          <a:prstGeom prst="rect">
            <a:avLst/>
          </a:prstGeom>
          <a:solidFill>
            <a:srgbClr val="00BFF2"/>
          </a:solidFill>
          <a:ln>
            <a:solidFill>
              <a:srgbClr val="00BFF2"/>
            </a:solidFill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TV Campaign</a:t>
            </a:r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4982764F-CFED-4D66-6361-0E29FCCF3196}"/>
              </a:ext>
            </a:extLst>
          </p:cNvPr>
          <p:cNvCxnSpPr>
            <a:cxnSpLocks/>
          </p:cNvCxnSpPr>
          <p:nvPr/>
        </p:nvCxnSpPr>
        <p:spPr>
          <a:xfrm flipV="1">
            <a:off x="10661569" y="2446410"/>
            <a:ext cx="626194" cy="7369"/>
          </a:xfrm>
          <a:prstGeom prst="straightConnector1">
            <a:avLst/>
          </a:prstGeom>
          <a:ln w="6350">
            <a:solidFill>
              <a:srgbClr val="00C0F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F5D5D9F-71F0-40CA-3129-C88D975122DB}"/>
              </a:ext>
            </a:extLst>
          </p:cNvPr>
          <p:cNvSpPr/>
          <p:nvPr/>
        </p:nvSpPr>
        <p:spPr>
          <a:xfrm>
            <a:off x="9997962" y="2335515"/>
            <a:ext cx="789686" cy="291438"/>
          </a:xfrm>
          <a:prstGeom prst="roundRect">
            <a:avLst/>
          </a:prstGeom>
          <a:solidFill>
            <a:schemeClr val="bg1"/>
          </a:solidFill>
          <a:ln>
            <a:solidFill>
              <a:srgbClr val="00C0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C0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w/o 9/14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C0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(100 index)</a:t>
            </a:r>
          </a:p>
        </p:txBody>
      </p:sp>
      <p:sp>
        <p:nvSpPr>
          <p:cNvPr id="24" name="TextBox 23">
            <a:hlinkClick r:id="rId6"/>
            <a:extLst>
              <a:ext uri="{FF2B5EF4-FFF2-40B4-BE49-F238E27FC236}">
                <a16:creationId xmlns:a16="http://schemas.microsoft.com/office/drawing/2014/main" id="{0576D1E2-297B-77A0-68C6-D9E6869B5AE9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the full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Welcome to TV – Full Year 2025: Meet the New Advertisers Who Are Turning Attention into Action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2880B99-E774-2BBC-362C-5457E48548C6}"/>
              </a:ext>
            </a:extLst>
          </p:cNvPr>
          <p:cNvSpPr/>
          <p:nvPr/>
        </p:nvSpPr>
        <p:spPr>
          <a:xfrm>
            <a:off x="0" y="-1"/>
            <a:ext cx="3368351" cy="304695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First-Time TV Advertiser: Branded Search Lift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DF36892-8C61-3E19-9033-59C2448C9835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A6B1D15-B2DF-49BE-0EFB-D5F5CAEE9BBA}"/>
              </a:ext>
            </a:extLst>
          </p:cNvPr>
          <p:cNvSpPr txBox="1"/>
          <p:nvPr/>
        </p:nvSpPr>
        <p:spPr>
          <a:xfrm>
            <a:off x="10233660" y="70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outcomes insights</a:t>
            </a:r>
          </a:p>
        </p:txBody>
      </p:sp>
      <p:pic>
        <p:nvPicPr>
          <p:cNvPr id="29" name="Picture 2">
            <a:hlinkClick r:id="rId7"/>
            <a:extLst>
              <a:ext uri="{FF2B5EF4-FFF2-40B4-BE49-F238E27FC236}">
                <a16:creationId xmlns:a16="http://schemas.microsoft.com/office/drawing/2014/main" id="{BD27A01A-0731-690B-E5DC-6FA34C1164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927B691-5F04-EF63-C8BB-84A0ECB7231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D7C9FA83-120A-8DA7-2A4D-197DE8C14551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081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591673F-EA5C-487B-9DEC-39534D540318}"/>
</file>

<file path=customXml/itemProps2.xml><?xml version="1.0" encoding="utf-8"?>
<ds:datastoreItem xmlns:ds="http://schemas.openxmlformats.org/officeDocument/2006/customXml" ds:itemID="{C9154C00-F61B-4A1B-BF4F-13895F75B684}"/>
</file>

<file path=customXml/itemProps3.xml><?xml version="1.0" encoding="utf-8"?>
<ds:datastoreItem xmlns:ds="http://schemas.openxmlformats.org/officeDocument/2006/customXml" ds:itemID="{661D04BA-2D99-45CC-BDF2-CC954086EF3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</Words>
  <Application>Microsoft Office PowerPoint</Application>
  <PresentationFormat>Widescreen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2026-05-19T16:50:30Z</dcterms:created>
  <dcterms:modified xsi:type="dcterms:W3CDTF">2026-05-19T16:51:10Z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