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46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5-19T17:04:24.545" v="0"/>
      <pc:docMkLst>
        <pc:docMk/>
      </pc:docMkLst>
      <pc:sldChg chg="add">
        <pc:chgData name="Dylan Breger" userId="9b3da09f-10fe-42ec-9aa5-9fa2a3e9cc20" providerId="ADAL" clId="{F98534C6-B0C5-430B-9C0B-35D9871B4C23}" dt="2026-05-19T17:04:24.545" v="0"/>
        <pc:sldMkLst>
          <pc:docMk/>
          <pc:sldMk cId="2118455576" sldId="214747446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13149576189426E-2"/>
          <c:y val="9.6914753172622728E-2"/>
          <c:w val="0.99719441354179295"/>
          <c:h val="0.730838284985160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00C4F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Marketing mix modeling (MMM)</c:v>
                </c:pt>
                <c:pt idx="1">
                  <c:v>Incrementality testing / experiments</c:v>
                </c:pt>
                <c:pt idx="2">
                  <c:v>Multi-touch attribution (MTA)</c:v>
                </c:pt>
                <c:pt idx="3">
                  <c:v>Unified / holistic measurement solution</c:v>
                </c:pt>
                <c:pt idx="4">
                  <c:v>Platform-provided attribution</c:v>
                </c:pt>
                <c:pt idx="5">
                  <c:v>None of the above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0.47</c:v>
                </c:pt>
                <c:pt idx="1">
                  <c:v>0.36</c:v>
                </c:pt>
                <c:pt idx="2">
                  <c:v>0.35</c:v>
                </c:pt>
                <c:pt idx="3">
                  <c:v>0.27</c:v>
                </c:pt>
                <c:pt idx="4">
                  <c:v>0.21</c:v>
                </c:pt>
                <c:pt idx="5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91-4B0D-A806-D5E3260106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7"/>
        <c:axId val="2127503167"/>
        <c:axId val="2127508447"/>
      </c:barChart>
      <c:catAx>
        <c:axId val="21275031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27508447"/>
        <c:crosses val="autoZero"/>
        <c:auto val="1"/>
        <c:lblAlgn val="ctr"/>
        <c:lblOffset val="100"/>
        <c:noMultiLvlLbl val="0"/>
      </c:catAx>
      <c:valAx>
        <c:axId val="2127508447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1275031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5EB84-B097-972E-2C6D-66C4F3DC8A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E037E8-0ACB-3F01-5C7F-165A11420D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ED55D1-2E5A-BDDB-8710-A114AC964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20FE-AF34-470A-BDD5-CFEFD22D7126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DDCCD6-5640-47F6-2C84-239F4926A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429C42-AB16-AE9F-DADE-C3E931E8C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8D13-4080-420A-A6F0-231CA6637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800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FA05D-36D8-413A-882F-66DFD1686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000D48-974A-C5A7-FEA9-8F6900BF60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43ED77-2E2E-A17D-7A1E-0426C6FCC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20FE-AF34-470A-BDD5-CFEFD22D7126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9F0BB-14C3-E770-AB05-38261FB1B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498637-3D01-9C05-5285-547BF162C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8D13-4080-420A-A6F0-231CA6637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409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3CF409-7762-E205-AA31-6F147A5688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BF3F09-A7B4-7172-9895-F6309EBD7A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5603AE-F5E1-41DF-3C5E-687C09183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20FE-AF34-470A-BDD5-CFEFD22D7126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8A8E3C-80D6-4427-6947-A3D1D6A82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AA2F3F-846C-0CAA-82D3-E364E32A7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8D13-4080-420A-A6F0-231CA6637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660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BFCB8-2287-6AE6-F1E4-481E4594C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C3E5C2-F36D-776A-4E44-D82D679039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4D0AF4-8E98-9632-FA03-24A6385AE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20FE-AF34-470A-BDD5-CFEFD22D7126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459A5-1599-098F-CE40-0D1593E7B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24E8E-BD14-A5B6-4E39-F5470A7D1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8D13-4080-420A-A6F0-231CA6637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158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87D79-E636-6452-822E-E972012AF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981E45-2AA7-37F3-D53B-3969468592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FDEF5F-37E3-21A8-2F7C-2E2F7E836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20FE-AF34-470A-BDD5-CFEFD22D7126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E1940A-5B3D-96F1-E3B5-1F27E6E3E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FDCCD-4F6B-E9D6-80AA-859371695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8D13-4080-420A-A6F0-231CA6637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998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E9813-3A31-68D2-2769-E762B7C9F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224393-4F4D-D5BA-E60B-2F6BCCF683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82C60B-6CB8-8190-5E90-EA6E7B1811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016BFC-12D1-075C-CBDB-4063149ED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20FE-AF34-470A-BDD5-CFEFD22D7126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2D3E1-8DF9-FAC8-6B20-A19E1B943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5A841F-4CEA-4146-AC1C-EA260D401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8D13-4080-420A-A6F0-231CA6637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176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29235-4056-F8EC-1DBB-BA8286220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28259-D093-AAC2-7F36-E80D904C4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03299B-9A16-CD42-E763-FC46ED8CF2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84C9B6-1AA6-49CC-9C7E-1E8BDC38AE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997DF7-26C4-1727-D757-D60A7E662D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B9CB7D-2855-5709-99BC-2B26F1F84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20FE-AF34-470A-BDD5-CFEFD22D7126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8F2C30-2C7C-D997-73C4-5D2868576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85A520-8492-9C08-66CF-EF0872941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8D13-4080-420A-A6F0-231CA6637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48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F321AE-B555-566A-0C93-135BB5C57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B28901-3C0D-1050-50E5-2FE155855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20FE-AF34-470A-BDD5-CFEFD22D7126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F6EFB2-4C34-1EFC-A960-F310551EF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DC275-8C4E-CF4D-3589-24CD02C91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8D13-4080-420A-A6F0-231CA6637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194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05EE28-4CDD-3288-FEC7-AE0623F2B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20FE-AF34-470A-BDD5-CFEFD22D7126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B0E8E3-20A7-5FE1-70B9-129B39A8D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97B5A7-B38B-0E52-9169-8EBE345B2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8D13-4080-420A-A6F0-231CA6637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026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C1A89C-0BC7-0718-B6E1-28074D15B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5A3FD8-AC7E-AA9F-D0CB-87FE645D9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4F1205-9A3A-01CC-B9FA-2B84E39FC1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D2BEAD-5A69-1535-DE10-576CEFA0B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20FE-AF34-470A-BDD5-CFEFD22D7126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07A141-0CFF-62A2-A7D3-FEC2B9E38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4FEAA2-F54A-B0E9-825E-996717C92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8D13-4080-420A-A6F0-231CA6637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399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E2B2C-E395-5E64-C41B-860003C77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E89C13-3988-3C6D-3D4B-5DF9D2D9F2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9ED5E9-39E9-3147-AF5C-C3AF9BACC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0FE28-9511-0BAD-FCC6-6C9F23DE8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20FE-AF34-470A-BDD5-CFEFD22D7126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E421E9-58D1-76F8-56A7-C75534A50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AAA59C-68CE-49F6-5D14-B53CBBA6A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8D13-4080-420A-A6F0-231CA6637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079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E270749-BFCC-A496-C503-0A4080A4E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97EAAC-986C-A6CD-C75F-C27A9BFD18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DA1010-9E48-30CF-F3B6-D54BDEDAB3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2820FE-AF34-470A-BDD5-CFEFD22D7126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9C427A-5777-D8A1-CE86-2D4CEEE12D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E6A257-00E3-6E9B-65D4-211762E725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5B88D13-4080-420A-A6F0-231CA6637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311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vab.com/insight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2.png"/><Relationship Id="rId4" Type="http://schemas.openxmlformats.org/officeDocument/2006/relationships/hyperlink" Target="https://thevab.com/signi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3A790-7B5C-2DD5-B988-77F33F1860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2C73F3C-2F49-1EC4-6509-3C96BA9EBA16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83A952-7AE2-4B51-06AB-4A40797EE2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E39308-0BBE-BEB6-5655-37D6ACE77DDC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F1C9C3E-F47F-7AA8-8979-9275D1E2EFF8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AF4CDA-C279-91AC-3134-C65F670F5271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measurement insights</a:t>
            </a:r>
          </a:p>
        </p:txBody>
      </p:sp>
      <p:pic>
        <p:nvPicPr>
          <p:cNvPr id="11" name="Picture 2">
            <a:hlinkClick r:id="rId4"/>
            <a:extLst>
              <a:ext uri="{FF2B5EF4-FFF2-40B4-BE49-F238E27FC236}">
                <a16:creationId xmlns:a16="http://schemas.microsoft.com/office/drawing/2014/main" id="{1CB79C66-2BD7-5DBC-2CFE-E19D323446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430D9A9-D848-EE72-D996-085872197E2B}"/>
              </a:ext>
            </a:extLst>
          </p:cNvPr>
          <p:cNvSpPr/>
          <p:nvPr/>
        </p:nvSpPr>
        <p:spPr>
          <a:xfrm>
            <a:off x="1" y="0"/>
            <a:ext cx="2712720" cy="287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Measurement Strategy Investments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4AD9DA-3FDE-92E1-8A8E-6D079D7F5D96}"/>
              </a:ext>
            </a:extLst>
          </p:cNvPr>
          <p:cNvSpPr/>
          <p:nvPr/>
        </p:nvSpPr>
        <p:spPr>
          <a:xfrm>
            <a:off x="142240" y="440921"/>
            <a:ext cx="1012571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Marketers are planning </a:t>
            </a:r>
            <a:r>
              <a:rPr lang="en-US" sz="2600" b="1">
                <a:solidFill>
                  <a:srgbClr val="1B1464"/>
                </a:solidFill>
                <a:latin typeface="Arial" panose="020B0604020202020204" pitchFamily="34" charset="0"/>
              </a:rPr>
              <a:t>to invest more</a:t>
            </a: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in marketing mix modeling</a:t>
            </a:r>
            <a:r>
              <a:rPr lang="en-US" sz="2600" b="1">
                <a:solidFill>
                  <a:srgbClr val="1B1464"/>
                </a:solidFill>
                <a:latin typeface="Arial" panose="020B0604020202020204" pitchFamily="34" charset="0"/>
              </a:rPr>
              <a:t>,</a:t>
            </a: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incrementality testing and multi-touch attribution</a:t>
            </a:r>
          </a:p>
        </p:txBody>
      </p: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5FDF63E3-C4DF-6622-6492-06DFF13224CD}"/>
              </a:ext>
            </a:extLst>
          </p:cNvPr>
          <p:cNvGraphicFramePr/>
          <p:nvPr/>
        </p:nvGraphicFramePr>
        <p:xfrm>
          <a:off x="99571" y="2372761"/>
          <a:ext cx="11992858" cy="3800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15B141B3-4135-FCC8-C245-BC3A399A85D7}"/>
              </a:ext>
            </a:extLst>
          </p:cNvPr>
          <p:cNvSpPr txBox="1"/>
          <p:nvPr/>
        </p:nvSpPr>
        <p:spPr>
          <a:xfrm>
            <a:off x="1959236" y="1792261"/>
            <a:ext cx="82735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586082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sng" strike="noStrike" cap="none" spc="0" normalizeH="0" baseline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Helvetica Light" panose="020B0403020202020204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marR="0" lvl="0" indent="0" algn="ctr" defTabSz="5860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Which methodology do you expect to invest more in over the next 12 months?</a:t>
            </a:r>
          </a:p>
          <a:p>
            <a:pPr marL="0" marR="0" lvl="0" indent="0" algn="ctr" defTabSz="5860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% of respondents who selected the following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6C95FAD-6AEC-ACDB-DC27-70F26B69F6E6}"/>
              </a:ext>
            </a:extLst>
          </p:cNvPr>
          <p:cNvSpPr txBox="1"/>
          <p:nvPr/>
        </p:nvSpPr>
        <p:spPr>
          <a:xfrm>
            <a:off x="483207" y="6327278"/>
            <a:ext cx="116872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Source: EMARKETER &amp; TransUnion,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Marketing Measurement Confidence Survey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July 2025. n=196. Respondents could select all that apply.</a:t>
            </a:r>
            <a:endParaRPr kumimoji="0" lang="en-US" sz="105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455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C607331-6AEC-4577-8292-E204528EDE8D}"/>
</file>

<file path=customXml/itemProps2.xml><?xml version="1.0" encoding="utf-8"?>
<ds:datastoreItem xmlns:ds="http://schemas.openxmlformats.org/officeDocument/2006/customXml" ds:itemID="{BEEB6835-8FFD-4961-8539-853D63226E5E}"/>
</file>

<file path=customXml/itemProps3.xml><?xml version="1.0" encoding="utf-8"?>
<ds:datastoreItem xmlns:ds="http://schemas.openxmlformats.org/officeDocument/2006/customXml" ds:itemID="{4914F635-D4B0-4347-9473-E9506433DB5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2026-05-19T17:04:17Z</dcterms:created>
  <dcterms:modified xsi:type="dcterms:W3CDTF">2026-05-19T17:04:26Z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