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37642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5:52.167" v="0"/>
      <pc:docMkLst>
        <pc:docMk/>
      </pc:docMkLst>
      <pc:sldChg chg="add">
        <pc:chgData name="Dylan Breger" userId="9b3da09f-10fe-42ec-9aa5-9fa2a3e9cc20" providerId="ADAL" clId="{F98534C6-B0C5-430B-9C0B-35D9871B4C23}" dt="2026-05-19T17:05:52.167" v="0"/>
        <pc:sldMkLst>
          <pc:docMk/>
          <pc:sldMk cId="2391877563" sldId="214737642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00841302442822"/>
          <c:y val="0"/>
          <c:w val="0.5199158697557178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Difficulty in owning the customer relationship in a world where 3rd parties seem to hold all the power</c:v>
                </c:pt>
                <c:pt idx="1">
                  <c:v>Obtaining the right data to make timely and appropriate decisions</c:v>
                </c:pt>
                <c:pt idx="2">
                  <c:v>AI-native players better positioned to deliver greater value at lower cost</c:v>
                </c:pt>
                <c:pt idx="3">
                  <c:v>Customers being more conservative in their spending due to the risk of inflation</c:v>
                </c:pt>
                <c:pt idx="4">
                  <c:v>Strong disruption coming from transformative technology (e.g. AI)</c:v>
                </c:pt>
                <c:pt idx="5">
                  <c:v>Aligning with new/changing consumer sentiment</c:v>
                </c:pt>
                <c:pt idx="6">
                  <c:v>Inability to react quickly enough to market changes</c:v>
                </c:pt>
                <c:pt idx="7">
                  <c:v>Tarrifs/trade wars affecting our business</c:v>
                </c:pt>
                <c:pt idx="8">
                  <c:v>Ineffectiveness of advertising in the new media landscape</c:v>
                </c:pt>
                <c:pt idx="9">
                  <c:v>Disruption of my category by new competitors</c:v>
                </c:pt>
                <c:pt idx="10">
                  <c:v>Difficulty in marketing to Gen Z and Gen Alpha</c:v>
                </c:pt>
              </c:strCache>
            </c:strRef>
          </c:cat>
          <c:val>
            <c:numRef>
              <c:f>Sheet1!$B$2:$B$12</c:f>
              <c:numCache>
                <c:formatCode>0%</c:formatCode>
                <c:ptCount val="11"/>
                <c:pt idx="0">
                  <c:v>0.39</c:v>
                </c:pt>
                <c:pt idx="1">
                  <c:v>0.38</c:v>
                </c:pt>
                <c:pt idx="2">
                  <c:v>0.37</c:v>
                </c:pt>
                <c:pt idx="3">
                  <c:v>0.35</c:v>
                </c:pt>
                <c:pt idx="4">
                  <c:v>0.3</c:v>
                </c:pt>
                <c:pt idx="5">
                  <c:v>0.28000000000000003</c:v>
                </c:pt>
                <c:pt idx="6">
                  <c:v>0.28000000000000003</c:v>
                </c:pt>
                <c:pt idx="7">
                  <c:v>0.26</c:v>
                </c:pt>
                <c:pt idx="8">
                  <c:v>0.26</c:v>
                </c:pt>
                <c:pt idx="9">
                  <c:v>0.25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FB-4703-8115-86E4CEC375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683943616"/>
        <c:axId val="1683942176"/>
      </c:barChart>
      <c:catAx>
        <c:axId val="16839436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r">
              <a:defRPr sz="12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83942176"/>
        <c:crosses val="autoZero"/>
        <c:auto val="1"/>
        <c:lblAlgn val="ctr"/>
        <c:lblOffset val="100"/>
        <c:noMultiLvlLbl val="0"/>
      </c:catAx>
      <c:valAx>
        <c:axId val="16839421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168394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BC0A7-571B-34D2-3004-DCA7FAD8F9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7651B8-0D73-466B-D5C6-0FF3FF89F9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EC44EA-901A-2605-7374-A699D90E3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45E1E-FBA4-D94D-91CE-2CBA3F48C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8F05F9-11D4-0EC4-1801-877AA1871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714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91C64-3D8D-E0A1-D39E-C405C6A15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0E4BDB-ADBE-E9A9-1DBA-A9E532F64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D398D-0820-506D-48F3-681CD8572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0FC46-AEA3-4A12-A63D-E6AD4D7AA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9F7C44-79BC-F689-74F9-7848F45BF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447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B1E98C-EBF7-A6B4-C55B-9CB770B113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337BE7-5ECD-DADE-D0DD-F575220988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62C93-4079-61CA-D4C6-6901248D9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936E9-2C8D-9303-ED90-65AE8B29F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68824-2ED9-7A2D-3C06-03E62FC16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67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E12D3-500F-5598-08E8-89CC52B48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6FB49-7EC6-CC85-5132-0F9E2EFB5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F1AC6-5C18-30BF-C784-FC29E4B1A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C58CC0-D4EB-861D-A7F8-C3991190C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0BCBF5-1886-3FB7-5183-2D3FA4D79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767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54CD3-6424-CF13-8A64-F5734EE87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F473A8-E0C3-C778-25C2-D5333A526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E63F7E-A9D4-71CF-11F7-92E014416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87DEF-7510-8C80-F132-E493B3D34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97762-608A-B9E3-AE4F-B674B995C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697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6000B-A4B4-071E-DEFD-278A8334C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A4715-5ADD-6E76-BB0D-0E9EFCF769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29865E-3B6A-DA67-6F1E-6ADC833A7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8838B4-C16F-6610-3F89-9AC0EC886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770CA-1ABA-0024-FAEF-87ED9B850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F35FD2-E7DA-5072-7517-843405F03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40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BEB0F-6948-E63D-8A5B-5BFB1074E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CE9BB0-73CE-7EE4-88A3-C32B4F84E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A0F9A8-B8CC-B56C-98D8-BEBF96E08B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1174E4-BE3A-374D-2ABC-E86C9E2E61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E6B193-775F-4784-70AC-408A00654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BECFB6-4E40-0464-B6EA-8798B9636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CE8800-F6CA-F222-42FD-C406EB8A9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197D36-034F-8773-52F4-72523CBF0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31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814C1-AC40-C261-6134-F548150E8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278C59-90C2-6285-FE8F-A0560EDC7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EC3C5-C21A-D15A-2474-B47AC000A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3F60A1-CC66-8BFE-046B-9C21A74F7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77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4530F3-9242-730F-CCC6-ADB930E8B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F0AD3-4FF4-AFFC-9CB7-9C683C92D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FB4BFB-8BAC-F39E-F028-9513664EC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692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1263C-5D8C-FB7C-1F81-D00E464AC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B3215A-A4ED-094B-1D53-339364CAB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BFB305-A479-DAD2-88FB-706A56392E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45316B-CB72-936B-6EC5-66D48AED0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F6469B-8575-C063-4CF4-A055D7F2D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BF46C0-92DF-FEBA-5A16-3280016A9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787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7416B-1448-1015-FFB9-B3E7B15CB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51D44F-6C41-2AB7-14C9-BB93D5BD31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F0A5BA-612C-BE39-A35C-A11A36E15C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556C30-F212-EC5D-2912-A821E04CD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FC0336-04A7-1AE4-3454-DAAB6B28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B6E1C-E27C-1C77-A2F8-E31E261FB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232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EB768D-F922-9FE7-EEC5-1F69F6B5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DADCCD-1024-82E6-CAEB-E92D8F722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C3044-A93A-0C87-79DA-AE2600691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B3EACE-8B79-45B1-B0B2-E40169C16422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C6B782-950C-515C-FC37-9BC42A6263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55EBF-6D55-F817-893C-04CB5DF72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FFA267-3BC2-407E-9660-31D392970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02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thevab.com/signin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s" TargetMode="External"/><Relationship Id="rId5" Type="http://schemas.openxmlformats.org/officeDocument/2006/relationships/image" Target="../media/image2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54AEF74-ED62-75CC-B940-75E3FB7EDB5C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C02BF9-F2E0-5B6B-6620-5629BC40E4B2}"/>
              </a:ext>
            </a:extLst>
          </p:cNvPr>
          <p:cNvSpPr/>
          <p:nvPr/>
        </p:nvSpPr>
        <p:spPr>
          <a:xfrm>
            <a:off x="114301" y="474530"/>
            <a:ext cx="10153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lack of stewardship, obtaining the right data and growing AI capabilities are primary concerns among marketing leaders</a:t>
            </a:r>
          </a:p>
        </p:txBody>
      </p:sp>
      <p:pic>
        <p:nvPicPr>
          <p:cNvPr id="10" name="Picture 2">
            <a:hlinkClick r:id="rId2"/>
            <a:extLst>
              <a:ext uri="{FF2B5EF4-FFF2-40B4-BE49-F238E27FC236}">
                <a16:creationId xmlns:a16="http://schemas.microsoft.com/office/drawing/2014/main" id="{C058D375-1746-76DF-C9FA-4FFAC183E8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A0F559A-2C41-0CB0-5F35-A4178B7122A5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573748-B5B0-DE21-C635-1A8D8BF36455}"/>
              </a:ext>
            </a:extLst>
          </p:cNvPr>
          <p:cNvSpPr txBox="1"/>
          <p:nvPr/>
        </p:nvSpPr>
        <p:spPr>
          <a:xfrm>
            <a:off x="10267952" y="26057"/>
            <a:ext cx="1924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trends &amp; insights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356676-55BB-3BEF-8806-4D29F861B3F6}"/>
              </a:ext>
            </a:extLst>
          </p:cNvPr>
          <p:cNvSpPr txBox="1"/>
          <p:nvPr/>
        </p:nvSpPr>
        <p:spPr>
          <a:xfrm>
            <a:off x="-10269" y="1744499"/>
            <a:ext cx="12202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External Challenges CMOs Expect to Face in the Next 6-12 Months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CF371BE6-CAFF-FE9E-B41A-D2CD3E5B0E45}"/>
              </a:ext>
            </a:extLst>
          </p:cNvPr>
          <p:cNvGraphicFramePr/>
          <p:nvPr/>
        </p:nvGraphicFramePr>
        <p:xfrm>
          <a:off x="325159" y="2263335"/>
          <a:ext cx="11446146" cy="3979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A3C9E25B-0FD0-FAEE-43E9-0AA9EA1AB0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DD7195B-D101-8ACC-0EA8-019451E2DC83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2B1449-BD9E-9650-E928-783B6900173F}"/>
              </a:ext>
            </a:extLst>
          </p:cNvPr>
          <p:cNvSpPr txBox="1"/>
          <p:nvPr/>
        </p:nvSpPr>
        <p:spPr>
          <a:xfrm>
            <a:off x="461688" y="6338761"/>
            <a:ext cx="117087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Dentsu,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CMO Navigator: Rethinking Marketing in the Age of AI, January 2026.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Based on collected insights from 1,950 marketing leaders across 14 countries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8660DA-7890-603B-912B-71577D687050}"/>
              </a:ext>
            </a:extLst>
          </p:cNvPr>
          <p:cNvSpPr/>
          <p:nvPr/>
        </p:nvSpPr>
        <p:spPr>
          <a:xfrm>
            <a:off x="0" y="0"/>
            <a:ext cx="2406650" cy="287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External Challenges CMOs Face</a:t>
            </a:r>
          </a:p>
        </p:txBody>
      </p:sp>
    </p:spTree>
    <p:extLst>
      <p:ext uri="{BB962C8B-B14F-4D97-AF65-F5344CB8AC3E}">
        <p14:creationId xmlns:p14="http://schemas.microsoft.com/office/powerpoint/2010/main" val="2391877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189D7B-6070-42D1-B313-BF57EE5E2880}"/>
</file>

<file path=customXml/itemProps2.xml><?xml version="1.0" encoding="utf-8"?>
<ds:datastoreItem xmlns:ds="http://schemas.openxmlformats.org/officeDocument/2006/customXml" ds:itemID="{2EDADBD2-A680-4BDB-8A1E-AAFE67D8A5CF}"/>
</file>

<file path=customXml/itemProps3.xml><?xml version="1.0" encoding="utf-8"?>
<ds:datastoreItem xmlns:ds="http://schemas.openxmlformats.org/officeDocument/2006/customXml" ds:itemID="{8F370728-C02E-455A-BD68-9EC248A5559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2026-05-19T17:05:48Z</dcterms:created>
  <dcterms:modified xsi:type="dcterms:W3CDTF">2026-05-19T17:05:58Z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