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37661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11:30.876" v="0"/>
      <pc:docMkLst>
        <pc:docMk/>
      </pc:docMkLst>
      <pc:sldChg chg="add">
        <pc:chgData name="Dylan Breger" userId="9b3da09f-10fe-42ec-9aa5-9fa2a3e9cc20" providerId="ADAL" clId="{F98534C6-B0C5-430B-9C0B-35D9871B4C23}" dt="2026-05-19T17:11:30.876" v="0"/>
        <pc:sldMkLst>
          <pc:docMk/>
          <pc:sldMk cId="3754959914" sldId="214737661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1953172313749125E-2"/>
          <c:y val="0.15264837468925596"/>
          <c:w val="0.9760936553725017"/>
          <c:h val="0.73710455231249172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March '25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659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B59-4280-AD72-054F726D0D22}"/>
              </c:ext>
            </c:extLst>
          </c:dPt>
          <c:dPt>
            <c:idx val="1"/>
            <c:invertIfNegative val="0"/>
            <c:bubble3D val="0"/>
            <c:spPr>
              <a:solidFill>
                <a:srgbClr val="57DB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0B59-4280-AD72-054F726D0D22}"/>
              </c:ext>
            </c:extLst>
          </c:dPt>
          <c:dPt>
            <c:idx val="2"/>
            <c:invertIfNegative val="0"/>
            <c:bubble3D val="0"/>
            <c:spPr>
              <a:solidFill>
                <a:srgbClr val="F05E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B59-4280-AD72-054F726D0D22}"/>
              </c:ext>
            </c:extLst>
          </c:dPt>
          <c:dPt>
            <c:idx val="3"/>
            <c:invertIfNegative val="0"/>
            <c:bubble3D val="0"/>
            <c:spPr>
              <a:solidFill>
                <a:srgbClr val="4EBE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0B59-4280-AD72-054F726D0D2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A18+</c:v>
                </c:pt>
                <c:pt idx="1">
                  <c:v>A18-34</c:v>
                </c:pt>
                <c:pt idx="2">
                  <c:v>A35-49</c:v>
                </c:pt>
                <c:pt idx="3">
                  <c:v>A50+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0.38569999999999999</c:v>
                </c:pt>
                <c:pt idx="1">
                  <c:v>0.49209999999999998</c:v>
                </c:pt>
                <c:pt idx="2">
                  <c:v>0.41899999999999998</c:v>
                </c:pt>
                <c:pt idx="3">
                  <c:v>0.2843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59-4280-AD72-054F726D0D2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March '26</c:v>
                </c:pt>
              </c:strCache>
            </c:strRef>
          </c:tx>
          <c:spPr>
            <a:solidFill>
              <a:srgbClr val="7F7F7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B146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8357-4A03-8491-DD301B4DAB6E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8357-4A03-8491-DD301B4DAB6E}"/>
              </c:ext>
            </c:extLst>
          </c:dPt>
          <c:dPt>
            <c:idx val="2"/>
            <c:invertIfNegative val="0"/>
            <c:bubble3D val="0"/>
            <c:spPr>
              <a:solidFill>
                <a:srgbClr val="ED3C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8357-4A03-8491-DD301B4DAB6E}"/>
              </c:ext>
            </c:extLst>
          </c:dPt>
          <c:dPt>
            <c:idx val="3"/>
            <c:invertIfNegative val="0"/>
            <c:bubble3D val="0"/>
            <c:spPr>
              <a:solidFill>
                <a:srgbClr val="36927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8357-4A03-8491-DD301B4DAB6E}"/>
              </c:ext>
            </c:extLst>
          </c:dPt>
          <c:dLbls>
            <c:spPr>
              <a:solidFill>
                <a:schemeClr val="bg1"/>
              </a:solidFill>
              <a:ln>
                <a:solidFill>
                  <a:srgbClr val="1B1464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A18+</c:v>
                </c:pt>
                <c:pt idx="1">
                  <c:v>A18-34</c:v>
                </c:pt>
                <c:pt idx="2">
                  <c:v>A35-49</c:v>
                </c:pt>
                <c:pt idx="3">
                  <c:v>A50+</c:v>
                </c:pt>
              </c:strCache>
            </c:strRef>
          </c:cat>
          <c:val>
            <c:numRef>
              <c:f>Sheet1!$E$2:$E$5</c:f>
              <c:numCache>
                <c:formatCode>0%</c:formatCode>
                <c:ptCount val="4"/>
                <c:pt idx="0">
                  <c:v>0.41689999999999999</c:v>
                </c:pt>
                <c:pt idx="1">
                  <c:v>0.54500000000000004</c:v>
                </c:pt>
                <c:pt idx="2">
                  <c:v>0.45270000000000005</c:v>
                </c:pt>
                <c:pt idx="3">
                  <c:v>0.29920000000000002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8357-4A03-8491-DD301B4DAB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33092960"/>
        <c:axId val="3309462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March '23</c:v>
                      </c:pt>
                    </c:strCache>
                  </c:strRef>
                </c:tx>
                <c:spPr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dPt>
                  <c:idx val="0"/>
                  <c:invertIfNegative val="0"/>
                  <c:bubble3D val="0"/>
                  <c:spPr>
                    <a:solidFill>
                      <a:srgbClr val="D3A7FF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1-0B59-4280-AD72-054F726D0D22}"/>
                    </c:ext>
                  </c:extLst>
                </c:dPt>
                <c:dPt>
                  <c:idx val="1"/>
                  <c:invertIfNegative val="0"/>
                  <c:bubble3D val="0"/>
                  <c:spPr>
                    <a:solidFill>
                      <a:srgbClr val="B9F0FF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4-0B59-4280-AD72-054F726D0D22}"/>
                    </c:ext>
                  </c:extLst>
                </c:dPt>
                <c:dPt>
                  <c:idx val="2"/>
                  <c:invertIfNegative val="0"/>
                  <c:bubble3D val="0"/>
                  <c:spPr>
                    <a:solidFill>
                      <a:srgbClr val="FBCDE2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7-0B59-4280-AD72-054F726D0D22}"/>
                    </c:ext>
                  </c:extLst>
                </c:dPt>
                <c:dPt>
                  <c:idx val="3"/>
                  <c:invertIfNegative val="0"/>
                  <c:bubble3D val="0"/>
                  <c:spPr>
                    <a:solidFill>
                      <a:srgbClr val="B0E2D6"/>
                    </a:solidFill>
                    <a:ln>
                      <a:noFill/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A-0B59-4280-AD72-054F726D0D22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>
                        <a:defRPr sz="1400" b="1" i="0" u="none" strike="noStrike" kern="1200" baseline="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A18+</c:v>
                      </c:pt>
                      <c:pt idx="1">
                        <c:v>A18-34</c:v>
                      </c:pt>
                      <c:pt idx="2">
                        <c:v>A35-49</c:v>
                      </c:pt>
                      <c:pt idx="3">
                        <c:v>A50+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0%</c:formatCode>
                      <c:ptCount val="4"/>
                      <c:pt idx="0">
                        <c:v>0.3826</c:v>
                      </c:pt>
                      <c:pt idx="1">
                        <c:v>0.4965</c:v>
                      </c:pt>
                      <c:pt idx="2">
                        <c:v>0.44280000000000003</c:v>
                      </c:pt>
                      <c:pt idx="3">
                        <c:v>0.25340000000000001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0-0B12-41E1-B694-85FF1681E88B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March '24</c:v>
                      </c:pt>
                    </c:strCache>
                  </c:strRef>
                </c:tx>
                <c:spPr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dPt>
                  <c:idx val="0"/>
                  <c:invertIfNegative val="0"/>
                  <c:bubble3D val="0"/>
                  <c:spPr>
                    <a:solidFill>
                      <a:srgbClr val="B871FF"/>
                    </a:solidFill>
                    <a:ln>
                      <a:noFill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2-0B59-4280-AD72-054F726D0D22}"/>
                    </c:ext>
                  </c:extLst>
                </c:dPt>
                <c:dPt>
                  <c:idx val="1"/>
                  <c:invertIfNegative val="0"/>
                  <c:bubble3D val="0"/>
                  <c:spPr>
                    <a:solidFill>
                      <a:srgbClr val="8FE7FF"/>
                    </a:solidFill>
                    <a:ln>
                      <a:noFill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5-0B59-4280-AD72-054F726D0D22}"/>
                    </c:ext>
                  </c:extLst>
                </c:dPt>
                <c:dPt>
                  <c:idx val="2"/>
                  <c:invertIfNegative val="0"/>
                  <c:bubble3D val="0"/>
                  <c:spPr>
                    <a:solidFill>
                      <a:srgbClr val="F7A7CB"/>
                    </a:solidFill>
                    <a:ln>
                      <a:noFill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8-0B59-4280-AD72-054F726D0D22}"/>
                    </c:ext>
                  </c:extLst>
                </c:dPt>
                <c:dPt>
                  <c:idx val="3"/>
                  <c:invertIfNegative val="0"/>
                  <c:bubble3D val="0"/>
                  <c:spPr>
                    <a:solidFill>
                      <a:srgbClr val="87D3C1"/>
                    </a:solidFill>
                    <a:ln>
                      <a:noFill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B-0B59-4280-AD72-054F726D0D22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anchor="ctr" anchorCtr="1"/>
                    <a:lstStyle/>
                    <a:p>
                      <a:pPr algn="ctr">
                        <a:defRPr sz="1400" b="1" i="0" u="none" strike="noStrike" kern="1200" baseline="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A18+</c:v>
                      </c:pt>
                      <c:pt idx="1">
                        <c:v>A18-34</c:v>
                      </c:pt>
                      <c:pt idx="2">
                        <c:v>A35-49</c:v>
                      </c:pt>
                      <c:pt idx="3">
                        <c:v>A50+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0%</c:formatCode>
                      <c:ptCount val="4"/>
                      <c:pt idx="0">
                        <c:v>0.38140000000000002</c:v>
                      </c:pt>
                      <c:pt idx="1">
                        <c:v>0.49670000000000003</c:v>
                      </c:pt>
                      <c:pt idx="2">
                        <c:v>0.41359999999999997</c:v>
                      </c:pt>
                      <c:pt idx="3">
                        <c:v>0.27550000000000002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AB48-40F7-A95E-B1A32719366E}"/>
                  </c:ext>
                </c:extLst>
              </c15:ser>
            </c15:filteredBarSeries>
          </c:ext>
        </c:extLst>
      </c:barChart>
      <c:catAx>
        <c:axId val="33092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F1A6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3094624"/>
        <c:crosses val="autoZero"/>
        <c:auto val="1"/>
        <c:lblAlgn val="ctr"/>
        <c:lblOffset val="100"/>
        <c:noMultiLvlLbl val="0"/>
      </c:catAx>
      <c:valAx>
        <c:axId val="33094624"/>
        <c:scaling>
          <c:orientation val="minMax"/>
          <c:max val="0.60000000000000009"/>
        </c:scaling>
        <c:delete val="1"/>
        <c:axPos val="l"/>
        <c:numFmt formatCode="0%" sourceLinked="1"/>
        <c:majorTickMark val="out"/>
        <c:minorTickMark val="none"/>
        <c:tickLblPos val="nextTo"/>
        <c:crossAx val="33092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636348903944586"/>
          <c:y val="7.219019085215251E-4"/>
          <c:w val="0.30479066375957303"/>
          <c:h val="6.16024733911634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E0A47-6DEA-4380-89C7-4674766BD0A9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10509-7E91-4383-9C2F-6FD9075AD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8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2EFC2-3A4C-9DAE-234C-EA34452E7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24F255-AF67-B6AC-2B7E-E98E7074E9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59BA5F-C18E-E94D-1589-C8AE1078AD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981B19-D879-EBC5-49D2-DCBE6023B5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32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AACFB9-4676-4C0B-B187-FBB2AEA93B1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32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100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60AAF-67CE-1EE9-169C-72F30120F7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93B58D-8058-0E74-0790-11D8DC308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9D126-23BA-D32B-DA4A-561AE0EC0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FD95F-D981-7F71-6226-85C48CF3A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85775-504A-1F2E-8278-640A5E298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43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B9F81-45E8-8F8E-CA7F-F8B5374A0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E3DE13-A88A-B97F-1367-D177AD1692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4B5E8-85A2-7283-9BAA-DB9042799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6D6194-9417-DFB1-2079-44BC8817B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60CB8B-AA0D-6917-2066-F1C9C0D3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1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A7E3AA-CA61-C058-8E23-F32CCD02D8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B25DF5-3131-37D9-9837-D23476E09B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96EFE-5DB1-6969-A7E6-C0F72EFC9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C7022-AC4D-9F3C-8483-65ADE500F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0BECB5-3ED1-2EC8-ABC2-01AC38427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21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040FF-4BC6-C367-6CC4-03C0D6553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8D4E9-2A0D-3B8A-A29D-E85C44A03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FC280-A256-E0E2-6424-DF8F53BC3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E8015-412B-53A1-CFD4-B31448483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7E88CA-78EF-4C36-AA42-DDE924E89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967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6ED29-73BF-EA1D-F764-218395E8C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00721-22E7-2CED-C506-689BBBD9C3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851ADA-2D28-FE2A-9E75-E8033AB7C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F8452-DCE3-BE57-F694-740BA0845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9E5BB-850B-EFEB-998D-6D720CAA9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912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C34ED-8234-2FC4-9290-861F5C7B2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2CD0C-84A1-20A9-3110-B905489BD9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D6F9C6-7EAA-D9D8-00AA-EB1277297C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42CB55-5714-008F-559D-2B16BB72A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77F070-BF57-9917-48EE-4FA9F3C8B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0E9887-3BDB-D23B-C45C-E12B74745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290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D453E-0C69-8603-3291-C79C2AE21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E7E0D-EE4B-1E9B-8088-3ACB9B7D2D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F5929A-1A03-2212-3D5C-1396593D76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EAEDF7-E699-2080-F661-9298EA4EB1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2E33C-E4C6-2476-3DB9-09EDDAA19B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2BC932-BE9A-E81E-F202-D3675B133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222506-867B-0B84-9605-2E6CDA395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C8AFAB-779A-F533-AD37-79E542A2E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19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9A6DD-45D1-6FB1-AFCB-7A6A97CB4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18CFC3-7828-9E87-68CF-6A4CBE1F2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6E5EDF-F2FB-C7C1-81C9-25DA3E50B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95540B-669E-1486-E857-B2E4DB810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85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4D189A-1489-AF28-5A34-4F03DD37F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94C94D-8BC5-2C0A-1E43-147F4C43D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1D385-5735-6D54-79F4-37833DC7C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228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4AF0A-E51D-A1E5-7AA6-BB9FAE4BF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8664-6FC0-F042-DA8D-88675A4BD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9183C9-F288-EDB8-6C44-74D1D1CFB5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E04A36-6C73-E73A-CA5E-8F574495E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767CC4-8CE5-4A8F-8309-F106C3965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C62DF8-6E6C-7286-DE9A-D1D58ABBE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189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88C48-2150-B92A-5590-4C0B42460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B7D1A9-CCD9-55CF-44B8-09FF5E1A79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B488E5-6135-AA73-2705-E64DDAB7A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08A6A-19F2-5523-A6CC-576A29A12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269775-37C3-6F83-228C-0A338A8C1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1D9A6C-D6F4-C2C9-575E-F0BB8200F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23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82351B-4CB8-C6EC-B909-C693BE1F0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608951-334E-37EF-472E-1597220F35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00866-35CF-A43B-FE88-1A2B86DBBF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904E3F-30D6-4FD3-8CEA-9AB0E278D36D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AAB00C-B809-AEE4-3291-8EB4D413AD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68BAD-12A2-07F2-D455-F29E4F1CEE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F404D9-7850-4A35-8790-414C120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084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vab.com/insight/2026-streaming-trends-you-need-to-know?utm_source=grab-and-go&amp;utm_medium=vab-insights&amp;utm_campaign=" TargetMode="External"/><Relationship Id="rId3" Type="http://schemas.openxmlformats.org/officeDocument/2006/relationships/chart" Target="../charts/chart1.xml"/><Relationship Id="rId7" Type="http://schemas.openxmlformats.org/officeDocument/2006/relationships/hyperlink" Target="https://thevab.com/insight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566F5-7752-B109-7437-C766B21B8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BAF2146-A0B8-BC24-17FB-CE34ED2A5880}"/>
              </a:ext>
            </a:extLst>
          </p:cNvPr>
          <p:cNvSpPr/>
          <p:nvPr/>
        </p:nvSpPr>
        <p:spPr>
          <a:xfrm>
            <a:off x="0" y="1765230"/>
            <a:ext cx="12191567" cy="5103920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5EEB21-8157-300E-BB85-7BE4B0E9186F}"/>
              </a:ext>
            </a:extLst>
          </p:cNvPr>
          <p:cNvSpPr txBox="1"/>
          <p:nvPr/>
        </p:nvSpPr>
        <p:spPr>
          <a:xfrm>
            <a:off x="516372" y="5938218"/>
            <a:ext cx="116014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VAB analysis of MRI-Simmons March 2025 &amp; March 2026 Cord Evolution Study, A18+. Base = ‘Streamed in the past 12 months.’ ‘Multicultural Audiences’ includes respondents who are of Spanish or Hispanic origin, non-Hispanic Black / African American, non-Hispanic Asian, non-Hispanic American Indian or Alaska Native and non-Hispanic other.</a:t>
            </a:r>
            <a:endParaRPr kumimoji="0" lang="fr-FR" sz="8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DB11A42-FE21-3EB8-DC17-CF9C89AB153E}"/>
              </a:ext>
            </a:extLst>
          </p:cNvPr>
          <p:cNvGraphicFramePr/>
          <p:nvPr/>
        </p:nvGraphicFramePr>
        <p:xfrm>
          <a:off x="252363" y="2358715"/>
          <a:ext cx="11687274" cy="3598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B0CF718-8E17-63FF-CB7D-0F79BD089750}"/>
              </a:ext>
            </a:extLst>
          </p:cNvPr>
          <p:cNvSpPr txBox="1"/>
          <p:nvPr/>
        </p:nvSpPr>
        <p:spPr>
          <a:xfrm>
            <a:off x="10542" y="1804718"/>
            <a:ext cx="121704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Multicultural Streaming Audiences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 of U.S. A18+ Streaming Population by Age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7E78DA4-EA09-DF0D-24C8-74D0621898A2}"/>
              </a:ext>
            </a:extLst>
          </p:cNvPr>
          <p:cNvSpPr/>
          <p:nvPr/>
        </p:nvSpPr>
        <p:spPr>
          <a:xfrm>
            <a:off x="2152091" y="3936021"/>
            <a:ext cx="1272210" cy="762337"/>
          </a:xfrm>
          <a:prstGeom prst="ellipse">
            <a:avLst/>
          </a:prstGeom>
          <a:solidFill>
            <a:schemeClr val="bg1"/>
          </a:solidFill>
          <a:ln w="19050">
            <a:solidFill>
              <a:srgbClr val="1B1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Heebo" pitchFamily="2" charset="-79"/>
              </a:rPr>
              <a:t>vs. 40% 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Heebo" pitchFamily="2" charset="-79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Heebo" pitchFamily="2" charset="-79"/>
              </a:rPr>
              <a:t>of A18+ pop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Heebo" pitchFamily="2" charset="-79"/>
              </a:rPr>
              <a:t>(103 Index)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9D4EA8A-BD9C-5B47-55F5-6F84EA4EB3ED}"/>
              </a:ext>
            </a:extLst>
          </p:cNvPr>
          <p:cNvSpPr/>
          <p:nvPr/>
        </p:nvSpPr>
        <p:spPr>
          <a:xfrm>
            <a:off x="10708283" y="4505302"/>
            <a:ext cx="1272210" cy="762337"/>
          </a:xfrm>
          <a:prstGeom prst="ellipse">
            <a:avLst/>
          </a:prstGeom>
          <a:solidFill>
            <a:schemeClr val="bg1"/>
          </a:solidFill>
          <a:ln w="19050">
            <a:solidFill>
              <a:srgbClr val="4EBE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Heebo" pitchFamily="2" charset="-79"/>
              </a:rPr>
              <a:t>vs. 28%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Heebo" pitchFamily="2" charset="-79"/>
              </a:rPr>
              <a:t> </a:t>
            </a:r>
            <a:b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Heebo" pitchFamily="2" charset="-79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Heebo" pitchFamily="2" charset="-79"/>
              </a:rPr>
              <a:t>of A50+ pop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Heebo" pitchFamily="2" charset="-79"/>
              </a:rPr>
              <a:t>(105 Index)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482B781-B6BC-5994-C4B1-0B4C947E0530}"/>
              </a:ext>
            </a:extLst>
          </p:cNvPr>
          <p:cNvSpPr/>
          <p:nvPr/>
        </p:nvSpPr>
        <p:spPr>
          <a:xfrm>
            <a:off x="138085" y="460954"/>
            <a:ext cx="1064167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Multicultural audiences make up over half of A18-34 streamers, highlighting their importance to multiscreen TV campaigns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AFD17E-4F34-7EAF-D339-9BFE3FD9BD9C}"/>
              </a:ext>
            </a:extLst>
          </p:cNvPr>
          <p:cNvSpPr/>
          <p:nvPr/>
        </p:nvSpPr>
        <p:spPr>
          <a:xfrm>
            <a:off x="0" y="0"/>
            <a:ext cx="3611880" cy="311560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Streaming Audiences</a:t>
            </a:r>
            <a:r>
              <a: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Multicultural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% Composition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548A01-5186-9C8B-62C9-CFB8DA7A88F3}"/>
              </a:ext>
            </a:extLst>
          </p:cNvPr>
          <p:cNvSpPr txBox="1"/>
          <p:nvPr/>
        </p:nvSpPr>
        <p:spPr>
          <a:xfrm>
            <a:off x="10347158" y="2907"/>
            <a:ext cx="188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Scan or click to access more multicultural insights</a:t>
            </a:r>
          </a:p>
        </p:txBody>
      </p:sp>
      <p:pic>
        <p:nvPicPr>
          <p:cNvPr id="14" name="Picture 2">
            <a:hlinkClick r:id="rId4"/>
            <a:extLst>
              <a:ext uri="{FF2B5EF4-FFF2-40B4-BE49-F238E27FC236}">
                <a16:creationId xmlns:a16="http://schemas.microsoft.com/office/drawing/2014/main" id="{84E38230-34CB-C345-80D4-504B23BF38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CE1F5FD-2CAC-3890-FDE2-B57470D7C33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52736B8-49C8-0BFF-62BE-A86AAEBDF9A5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7209AF-6AE3-3667-8DFB-D7820740490F}"/>
              </a:ext>
            </a:extLst>
          </p:cNvPr>
          <p:cNvSpPr/>
          <p:nvPr/>
        </p:nvSpPr>
        <p:spPr>
          <a:xfrm>
            <a:off x="10347158" y="0"/>
            <a:ext cx="1844842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hlinkClick r:id="rId8"/>
            <a:extLst>
              <a:ext uri="{FF2B5EF4-FFF2-40B4-BE49-F238E27FC236}">
                <a16:creationId xmlns:a16="http://schemas.microsoft.com/office/drawing/2014/main" id="{7F62573C-DB71-043D-A5BC-F69A783F7508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Rising Tides: 26 Streaming Insights That Are Impacting Marketing Plans in 2026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</a:t>
            </a:r>
          </a:p>
        </p:txBody>
      </p:sp>
    </p:spTree>
    <p:extLst>
      <p:ext uri="{BB962C8B-B14F-4D97-AF65-F5344CB8AC3E}">
        <p14:creationId xmlns:p14="http://schemas.microsoft.com/office/powerpoint/2010/main" val="3754959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8DB286E-E369-4BF4-B225-899F7511A5E1}"/>
</file>

<file path=customXml/itemProps2.xml><?xml version="1.0" encoding="utf-8"?>
<ds:datastoreItem xmlns:ds="http://schemas.openxmlformats.org/officeDocument/2006/customXml" ds:itemID="{18B42C74-45C8-4D07-AF0F-A643A26D5712}"/>
</file>

<file path=customXml/itemProps3.xml><?xml version="1.0" encoding="utf-8"?>
<ds:datastoreItem xmlns:ds="http://schemas.openxmlformats.org/officeDocument/2006/customXml" ds:itemID="{9E5B4038-CC4E-46A3-8E4B-6166C68BAD2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Office PowerPoint</Application>
  <PresentationFormat>Widescreen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2026-05-19T17:11:15Z</dcterms:created>
  <dcterms:modified xsi:type="dcterms:W3CDTF">2026-05-19T17:11:32Z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