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slideLayouts/slideLayout4.xml" ContentType="application/vnd.openxmlformats-officedocument.presentationml.slideLayout+xml"/>
  <Override PartName="/docProps/app.xml" ContentType="application/vnd.openxmlformats-officedocument.extended-properties+xml"/>
  <Override PartName="/ppt/revisionInfo.xml" ContentType="application/vnd.ms-powerpoint.revisioninfo+xml"/>
  <Override PartName="/docProps/core.xml" ContentType="application/vnd.openxmlformats-package.core-properties+xml"/>
  <Override PartName="/ppt/changesInfos/changesInfo1.xml" ContentType="application/vnd.ms-powerpoint.changesinfo+xml"/>
  <Override PartName="/ppt/charts/chart1.xml" ContentType="application/vnd.openxmlformats-officedocument.drawingml.char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charts/colors1.xml" ContentType="application/vnd.ms-office.chartcolorstyle+xml"/>
  <Override PartName="/ppt/charts/style1.xml" ContentType="application/vnd.ms-office.chartstyle+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tableStyles.xml" ContentType="application/vnd.openxmlformats-officedocument.presentationml.tableStyles+xml"/>
  <Override PartName="/ppt/presProps.xml" ContentType="application/vnd.openxmlformats-officedocument.presentationml.presProps+xml"/>
  <Override PartName="/ppt/slideLayouts/slideLayout8.xml" ContentType="application/vnd.openxmlformats-officedocument.presentationml.slideLayout+xml"/>
  <Override PartName="/ppt/presentation.xml" ContentType="application/vnd.openxmlformats-officedocument.presentationml.presentation.main+xml"/>
  <Override PartName="/ppt/viewProps.xml" ContentType="application/vnd.openxmlformats-officedocument.presentationml.viewProps+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147376464"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872271-17FD-4950-8AED-AD66EE827FB7}" v="1" dt="2026-03-11T16:50:15.5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178"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presProps" Target="presProps.xml"/><Relationship Id="rId7"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11" Type="http://schemas.openxmlformats.org/officeDocument/2006/relationships/customXml" Target="../customXml/item3.xml"/><Relationship Id="rId5" Type="http://schemas.openxmlformats.org/officeDocument/2006/relationships/theme" Target="theme/theme1.xml"/><Relationship Id="rId10" Type="http://schemas.openxmlformats.org/officeDocument/2006/relationships/customXml" Target="../customXml/item2.xml"/><Relationship Id="rId4" Type="http://schemas.openxmlformats.org/officeDocument/2006/relationships/viewProps" Target="viewProps.xml"/><Relationship Id="rId9"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ylan Breger" userId="9b3da09f-10fe-42ec-9aa5-9fa2a3e9cc20" providerId="ADAL" clId="{D81AFA50-692E-4678-A384-3793507736DC}"/>
    <pc:docChg chg="addSld modSld">
      <pc:chgData name="Dylan Breger" userId="9b3da09f-10fe-42ec-9aa5-9fa2a3e9cc20" providerId="ADAL" clId="{D81AFA50-692E-4678-A384-3793507736DC}" dt="2026-03-11T16:50:15.505" v="0"/>
      <pc:docMkLst>
        <pc:docMk/>
      </pc:docMkLst>
      <pc:sldChg chg="add">
        <pc:chgData name="Dylan Breger" userId="9b3da09f-10fe-42ec-9aa5-9fa2a3e9cc20" providerId="ADAL" clId="{D81AFA50-692E-4678-A384-3793507736DC}" dt="2026-03-11T16:50:15.505" v="0"/>
        <pc:sldMkLst>
          <pc:docMk/>
          <pc:sldMk cId="2606175168" sldId="2147376464"/>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2830093518400644E-2"/>
          <c:w val="0.99836283720894115"/>
          <c:h val="0.77153716036155007"/>
        </c:manualLayout>
      </c:layout>
      <c:barChart>
        <c:barDir val="col"/>
        <c:grouping val="clustered"/>
        <c:varyColors val="0"/>
        <c:ser>
          <c:idx val="0"/>
          <c:order val="0"/>
          <c:tx>
            <c:strRef>
              <c:f>Sheet1!$B$1</c:f>
              <c:strCache>
                <c:ptCount val="1"/>
                <c:pt idx="0">
                  <c:v>#</c:v>
                </c:pt>
              </c:strCache>
            </c:strRef>
          </c:tx>
          <c:spPr>
            <a:solidFill>
              <a:srgbClr val="4EBEA4"/>
            </a:solidFill>
            <a:ln>
              <a:noFill/>
            </a:ln>
            <a:effectLst/>
          </c:spPr>
          <c:invertIfNegative val="0"/>
          <c:dPt>
            <c:idx val="0"/>
            <c:invertIfNegative val="0"/>
            <c:bubble3D val="0"/>
            <c:spPr>
              <a:solidFill>
                <a:srgbClr val="1B1464"/>
              </a:solidFill>
              <a:ln>
                <a:noFill/>
              </a:ln>
              <a:effectLst/>
            </c:spPr>
            <c:extLst>
              <c:ext xmlns:c16="http://schemas.microsoft.com/office/drawing/2014/chart" uri="{C3380CC4-5D6E-409C-BE32-E72D297353CC}">
                <c16:uniqueId val="{00000001-83F3-4CA6-A52A-D4B7A5EACC8F}"/>
              </c:ext>
            </c:extLst>
          </c:dPt>
          <c:dPt>
            <c:idx val="1"/>
            <c:invertIfNegative val="0"/>
            <c:bubble3D val="0"/>
            <c:spPr>
              <a:solidFill>
                <a:srgbClr val="4EBEA4"/>
              </a:solidFill>
              <a:ln>
                <a:noFill/>
              </a:ln>
              <a:effectLst/>
            </c:spPr>
            <c:extLst>
              <c:ext xmlns:c16="http://schemas.microsoft.com/office/drawing/2014/chart" uri="{C3380CC4-5D6E-409C-BE32-E72D297353CC}">
                <c16:uniqueId val="{00000003-83F3-4CA6-A52A-D4B7A5EACC8F}"/>
              </c:ext>
            </c:extLst>
          </c:dPt>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1B1464"/>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Prior to TV Launch</c:v>
                </c:pt>
                <c:pt idx="1">
                  <c:v>Thru 5 Months</c:v>
                </c:pt>
                <c:pt idx="2">
                  <c:v>Thru 12 Months</c:v>
                </c:pt>
                <c:pt idx="3">
                  <c:v>Thru 18 Months</c:v>
                </c:pt>
                <c:pt idx="4">
                  <c:v>Thru All TV Activity</c:v>
                </c:pt>
              </c:strCache>
            </c:strRef>
          </c:cat>
          <c:val>
            <c:numRef>
              <c:f>Sheet1!$B$2:$B$6</c:f>
              <c:numCache>
                <c:formatCode>General</c:formatCode>
                <c:ptCount val="5"/>
                <c:pt idx="0" formatCode="#,##0">
                  <c:v>779</c:v>
                </c:pt>
                <c:pt idx="1">
                  <c:v>824</c:v>
                </c:pt>
                <c:pt idx="2">
                  <c:v>853</c:v>
                </c:pt>
                <c:pt idx="3" formatCode="#,##0">
                  <c:v>1298</c:v>
                </c:pt>
                <c:pt idx="4" formatCode="#,##0">
                  <c:v>1327</c:v>
                </c:pt>
              </c:numCache>
            </c:numRef>
          </c:val>
          <c:extLst>
            <c:ext xmlns:c16="http://schemas.microsoft.com/office/drawing/2014/chart" uri="{C3380CC4-5D6E-409C-BE32-E72D297353CC}">
              <c16:uniqueId val="{00000004-83F3-4CA6-A52A-D4B7A5EACC8F}"/>
            </c:ext>
          </c:extLst>
        </c:ser>
        <c:dLbls>
          <c:dLblPos val="outEnd"/>
          <c:showLegendKey val="0"/>
          <c:showVal val="1"/>
          <c:showCatName val="0"/>
          <c:showSerName val="0"/>
          <c:showPercent val="0"/>
          <c:showBubbleSize val="0"/>
        </c:dLbls>
        <c:gapWidth val="80"/>
        <c:overlap val="-27"/>
        <c:axId val="708922272"/>
        <c:axId val="708921944"/>
      </c:barChart>
      <c:catAx>
        <c:axId val="708922272"/>
        <c:scaling>
          <c:orientation val="minMax"/>
        </c:scaling>
        <c:delete val="0"/>
        <c:axPos val="b"/>
        <c:numFmt formatCode="General" sourceLinked="1"/>
        <c:majorTickMark val="none"/>
        <c:minorTickMark val="none"/>
        <c:tickLblPos val="nextTo"/>
        <c:spPr>
          <a:noFill/>
          <a:ln w="9525" cap="flat" cmpd="sng" algn="ctr">
            <a:solidFill>
              <a:srgbClr val="1F1A62"/>
            </a:solidFill>
            <a:round/>
          </a:ln>
          <a:effectLst/>
        </c:spPr>
        <c:txPr>
          <a:bodyPr rot="-60000000" spcFirstLastPara="1" vertOverflow="ellipsis" vert="horz" wrap="square" anchor="ctr" anchorCtr="1"/>
          <a:lstStyle/>
          <a:p>
            <a:pPr>
              <a:defRPr sz="1300" b="1" i="0" u="none" strike="noStrike" kern="1200" baseline="0">
                <a:solidFill>
                  <a:srgbClr val="1B1464"/>
                </a:solidFill>
                <a:latin typeface="Arial" panose="020B0604020202020204" pitchFamily="34" charset="0"/>
                <a:ea typeface="+mn-ea"/>
                <a:cs typeface="Arial" panose="020B0604020202020204" pitchFamily="34" charset="0"/>
              </a:defRPr>
            </a:pPr>
            <a:endParaRPr lang="en-US"/>
          </a:p>
        </c:txPr>
        <c:crossAx val="708921944"/>
        <c:crosses val="autoZero"/>
        <c:auto val="1"/>
        <c:lblAlgn val="ctr"/>
        <c:lblOffset val="100"/>
        <c:noMultiLvlLbl val="0"/>
      </c:catAx>
      <c:valAx>
        <c:axId val="708921944"/>
        <c:scaling>
          <c:orientation val="minMax"/>
          <c:max val="1350"/>
          <c:min val="0"/>
        </c:scaling>
        <c:delete val="1"/>
        <c:axPos val="l"/>
        <c:numFmt formatCode="#,##0" sourceLinked="1"/>
        <c:majorTickMark val="out"/>
        <c:minorTickMark val="none"/>
        <c:tickLblPos val="nextTo"/>
        <c:crossAx val="70892227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BEF4F-72A6-7D66-7D4B-BF719A4EFC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988BCBB-9017-2EA9-5101-9FA5EE961F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3738ECE-DBA0-2C7B-2751-2799002E9EEC}"/>
              </a:ext>
            </a:extLst>
          </p:cNvPr>
          <p:cNvSpPr>
            <a:spLocks noGrp="1"/>
          </p:cNvSpPr>
          <p:nvPr>
            <p:ph type="dt" sz="half" idx="10"/>
          </p:nvPr>
        </p:nvSpPr>
        <p:spPr/>
        <p:txBody>
          <a:bodyPr/>
          <a:lstStyle/>
          <a:p>
            <a:fld id="{0A6F24D6-CA11-4DBC-86B4-30B99E68D4E4}" type="datetimeFigureOut">
              <a:rPr lang="en-US" smtClean="0"/>
              <a:t>3/11/2026</a:t>
            </a:fld>
            <a:endParaRPr lang="en-US"/>
          </a:p>
        </p:txBody>
      </p:sp>
      <p:sp>
        <p:nvSpPr>
          <p:cNvPr id="5" name="Footer Placeholder 4">
            <a:extLst>
              <a:ext uri="{FF2B5EF4-FFF2-40B4-BE49-F238E27FC236}">
                <a16:creationId xmlns:a16="http://schemas.microsoft.com/office/drawing/2014/main" id="{2D27F75B-CBAD-6259-CD65-6878F0B224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9C073A-27EA-6FF3-DAA2-D53BFE7B4889}"/>
              </a:ext>
            </a:extLst>
          </p:cNvPr>
          <p:cNvSpPr>
            <a:spLocks noGrp="1"/>
          </p:cNvSpPr>
          <p:nvPr>
            <p:ph type="sldNum" sz="quarter" idx="12"/>
          </p:nvPr>
        </p:nvSpPr>
        <p:spPr/>
        <p:txBody>
          <a:bodyPr/>
          <a:lstStyle/>
          <a:p>
            <a:fld id="{416A4E76-7206-4ED5-A36D-2CE9BD54034D}" type="slidenum">
              <a:rPr lang="en-US" smtClean="0"/>
              <a:t>‹#›</a:t>
            </a:fld>
            <a:endParaRPr lang="en-US"/>
          </a:p>
        </p:txBody>
      </p:sp>
    </p:spTree>
    <p:extLst>
      <p:ext uri="{BB962C8B-B14F-4D97-AF65-F5344CB8AC3E}">
        <p14:creationId xmlns:p14="http://schemas.microsoft.com/office/powerpoint/2010/main" val="2343783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3F527-598F-D4B5-743C-D06D443803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BA4C79B-7CE8-1892-E490-4D093529724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D9B7A1-A91A-C75A-F648-63F8770DFC1A}"/>
              </a:ext>
            </a:extLst>
          </p:cNvPr>
          <p:cNvSpPr>
            <a:spLocks noGrp="1"/>
          </p:cNvSpPr>
          <p:nvPr>
            <p:ph type="dt" sz="half" idx="10"/>
          </p:nvPr>
        </p:nvSpPr>
        <p:spPr/>
        <p:txBody>
          <a:bodyPr/>
          <a:lstStyle/>
          <a:p>
            <a:fld id="{0A6F24D6-CA11-4DBC-86B4-30B99E68D4E4}" type="datetimeFigureOut">
              <a:rPr lang="en-US" smtClean="0"/>
              <a:t>3/11/2026</a:t>
            </a:fld>
            <a:endParaRPr lang="en-US"/>
          </a:p>
        </p:txBody>
      </p:sp>
      <p:sp>
        <p:nvSpPr>
          <p:cNvPr id="5" name="Footer Placeholder 4">
            <a:extLst>
              <a:ext uri="{FF2B5EF4-FFF2-40B4-BE49-F238E27FC236}">
                <a16:creationId xmlns:a16="http://schemas.microsoft.com/office/drawing/2014/main" id="{DE8C91F1-AD38-C43F-A828-6A078FACA0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90AFF1-DC2F-D504-37B8-11356EA74887}"/>
              </a:ext>
            </a:extLst>
          </p:cNvPr>
          <p:cNvSpPr>
            <a:spLocks noGrp="1"/>
          </p:cNvSpPr>
          <p:nvPr>
            <p:ph type="sldNum" sz="quarter" idx="12"/>
          </p:nvPr>
        </p:nvSpPr>
        <p:spPr/>
        <p:txBody>
          <a:bodyPr/>
          <a:lstStyle/>
          <a:p>
            <a:fld id="{416A4E76-7206-4ED5-A36D-2CE9BD54034D}" type="slidenum">
              <a:rPr lang="en-US" smtClean="0"/>
              <a:t>‹#›</a:t>
            </a:fld>
            <a:endParaRPr lang="en-US"/>
          </a:p>
        </p:txBody>
      </p:sp>
    </p:spTree>
    <p:extLst>
      <p:ext uri="{BB962C8B-B14F-4D97-AF65-F5344CB8AC3E}">
        <p14:creationId xmlns:p14="http://schemas.microsoft.com/office/powerpoint/2010/main" val="6823420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49F5A0-76D0-770F-518A-4404F5E3297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21DB69-82AA-B2DD-1254-27AC3012D73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D1AB1F-5297-9D5F-6596-EF470BCB46E0}"/>
              </a:ext>
            </a:extLst>
          </p:cNvPr>
          <p:cNvSpPr>
            <a:spLocks noGrp="1"/>
          </p:cNvSpPr>
          <p:nvPr>
            <p:ph type="dt" sz="half" idx="10"/>
          </p:nvPr>
        </p:nvSpPr>
        <p:spPr/>
        <p:txBody>
          <a:bodyPr/>
          <a:lstStyle/>
          <a:p>
            <a:fld id="{0A6F24D6-CA11-4DBC-86B4-30B99E68D4E4}" type="datetimeFigureOut">
              <a:rPr lang="en-US" smtClean="0"/>
              <a:t>3/11/2026</a:t>
            </a:fld>
            <a:endParaRPr lang="en-US"/>
          </a:p>
        </p:txBody>
      </p:sp>
      <p:sp>
        <p:nvSpPr>
          <p:cNvPr id="5" name="Footer Placeholder 4">
            <a:extLst>
              <a:ext uri="{FF2B5EF4-FFF2-40B4-BE49-F238E27FC236}">
                <a16:creationId xmlns:a16="http://schemas.microsoft.com/office/drawing/2014/main" id="{31C82B73-E6D0-DB92-9967-7484D18F42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64EC17-A2A6-D540-6821-A1588B94316F}"/>
              </a:ext>
            </a:extLst>
          </p:cNvPr>
          <p:cNvSpPr>
            <a:spLocks noGrp="1"/>
          </p:cNvSpPr>
          <p:nvPr>
            <p:ph type="sldNum" sz="quarter" idx="12"/>
          </p:nvPr>
        </p:nvSpPr>
        <p:spPr/>
        <p:txBody>
          <a:bodyPr/>
          <a:lstStyle/>
          <a:p>
            <a:fld id="{416A4E76-7206-4ED5-A36D-2CE9BD54034D}" type="slidenum">
              <a:rPr lang="en-US" smtClean="0"/>
              <a:t>‹#›</a:t>
            </a:fld>
            <a:endParaRPr lang="en-US"/>
          </a:p>
        </p:txBody>
      </p:sp>
    </p:spTree>
    <p:extLst>
      <p:ext uri="{BB962C8B-B14F-4D97-AF65-F5344CB8AC3E}">
        <p14:creationId xmlns:p14="http://schemas.microsoft.com/office/powerpoint/2010/main" val="3445996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46DE8-2ADD-99C2-E355-2A6B11D908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274C10B-CB82-18AE-3AEF-E6A29F61C0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55818A-6131-6895-3398-AA6DA8E2F496}"/>
              </a:ext>
            </a:extLst>
          </p:cNvPr>
          <p:cNvSpPr>
            <a:spLocks noGrp="1"/>
          </p:cNvSpPr>
          <p:nvPr>
            <p:ph type="dt" sz="half" idx="10"/>
          </p:nvPr>
        </p:nvSpPr>
        <p:spPr/>
        <p:txBody>
          <a:bodyPr/>
          <a:lstStyle/>
          <a:p>
            <a:fld id="{0A6F24D6-CA11-4DBC-86B4-30B99E68D4E4}" type="datetimeFigureOut">
              <a:rPr lang="en-US" smtClean="0"/>
              <a:t>3/11/2026</a:t>
            </a:fld>
            <a:endParaRPr lang="en-US"/>
          </a:p>
        </p:txBody>
      </p:sp>
      <p:sp>
        <p:nvSpPr>
          <p:cNvPr id="5" name="Footer Placeholder 4">
            <a:extLst>
              <a:ext uri="{FF2B5EF4-FFF2-40B4-BE49-F238E27FC236}">
                <a16:creationId xmlns:a16="http://schemas.microsoft.com/office/drawing/2014/main" id="{6B3CD059-8F2E-CA60-CBAB-2D6D2D3E90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207661-392B-C898-9621-1719C958DC98}"/>
              </a:ext>
            </a:extLst>
          </p:cNvPr>
          <p:cNvSpPr>
            <a:spLocks noGrp="1"/>
          </p:cNvSpPr>
          <p:nvPr>
            <p:ph type="sldNum" sz="quarter" idx="12"/>
          </p:nvPr>
        </p:nvSpPr>
        <p:spPr/>
        <p:txBody>
          <a:bodyPr/>
          <a:lstStyle/>
          <a:p>
            <a:fld id="{416A4E76-7206-4ED5-A36D-2CE9BD54034D}" type="slidenum">
              <a:rPr lang="en-US" smtClean="0"/>
              <a:t>‹#›</a:t>
            </a:fld>
            <a:endParaRPr lang="en-US"/>
          </a:p>
        </p:txBody>
      </p:sp>
    </p:spTree>
    <p:extLst>
      <p:ext uri="{BB962C8B-B14F-4D97-AF65-F5344CB8AC3E}">
        <p14:creationId xmlns:p14="http://schemas.microsoft.com/office/powerpoint/2010/main" val="3112226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46EDE-0EBD-1179-1C7A-88820F91537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D09FC59-38FE-6A7A-0AD9-59170A6E324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F8BD807-C3EB-4EA6-A210-B80D8C16A077}"/>
              </a:ext>
            </a:extLst>
          </p:cNvPr>
          <p:cNvSpPr>
            <a:spLocks noGrp="1"/>
          </p:cNvSpPr>
          <p:nvPr>
            <p:ph type="dt" sz="half" idx="10"/>
          </p:nvPr>
        </p:nvSpPr>
        <p:spPr/>
        <p:txBody>
          <a:bodyPr/>
          <a:lstStyle/>
          <a:p>
            <a:fld id="{0A6F24D6-CA11-4DBC-86B4-30B99E68D4E4}" type="datetimeFigureOut">
              <a:rPr lang="en-US" smtClean="0"/>
              <a:t>3/11/2026</a:t>
            </a:fld>
            <a:endParaRPr lang="en-US"/>
          </a:p>
        </p:txBody>
      </p:sp>
      <p:sp>
        <p:nvSpPr>
          <p:cNvPr id="5" name="Footer Placeholder 4">
            <a:extLst>
              <a:ext uri="{FF2B5EF4-FFF2-40B4-BE49-F238E27FC236}">
                <a16:creationId xmlns:a16="http://schemas.microsoft.com/office/drawing/2014/main" id="{CA814D09-AC5B-9F53-8A1D-4A1E28B5E0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C3077D-60FB-2CF2-3C53-4022AD38BA62}"/>
              </a:ext>
            </a:extLst>
          </p:cNvPr>
          <p:cNvSpPr>
            <a:spLocks noGrp="1"/>
          </p:cNvSpPr>
          <p:nvPr>
            <p:ph type="sldNum" sz="quarter" idx="12"/>
          </p:nvPr>
        </p:nvSpPr>
        <p:spPr/>
        <p:txBody>
          <a:bodyPr/>
          <a:lstStyle/>
          <a:p>
            <a:fld id="{416A4E76-7206-4ED5-A36D-2CE9BD54034D}" type="slidenum">
              <a:rPr lang="en-US" smtClean="0"/>
              <a:t>‹#›</a:t>
            </a:fld>
            <a:endParaRPr lang="en-US"/>
          </a:p>
        </p:txBody>
      </p:sp>
    </p:spTree>
    <p:extLst>
      <p:ext uri="{BB962C8B-B14F-4D97-AF65-F5344CB8AC3E}">
        <p14:creationId xmlns:p14="http://schemas.microsoft.com/office/powerpoint/2010/main" val="2023448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521D5-915E-9FCA-3939-A8F4E9337E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3BE81F-D60D-3760-1738-FB7D28E1C04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FF272E-A540-5B50-7777-29811EA4B4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EF9769E-6C74-D37C-6E05-855FA1196997}"/>
              </a:ext>
            </a:extLst>
          </p:cNvPr>
          <p:cNvSpPr>
            <a:spLocks noGrp="1"/>
          </p:cNvSpPr>
          <p:nvPr>
            <p:ph type="dt" sz="half" idx="10"/>
          </p:nvPr>
        </p:nvSpPr>
        <p:spPr/>
        <p:txBody>
          <a:bodyPr/>
          <a:lstStyle/>
          <a:p>
            <a:fld id="{0A6F24D6-CA11-4DBC-86B4-30B99E68D4E4}" type="datetimeFigureOut">
              <a:rPr lang="en-US" smtClean="0"/>
              <a:t>3/11/2026</a:t>
            </a:fld>
            <a:endParaRPr lang="en-US"/>
          </a:p>
        </p:txBody>
      </p:sp>
      <p:sp>
        <p:nvSpPr>
          <p:cNvPr id="6" name="Footer Placeholder 5">
            <a:extLst>
              <a:ext uri="{FF2B5EF4-FFF2-40B4-BE49-F238E27FC236}">
                <a16:creationId xmlns:a16="http://schemas.microsoft.com/office/drawing/2014/main" id="{E4DBD075-EA3A-409E-0B51-88ECFDE7B4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43EB35-814B-7EF2-AC95-E1C81DFD3E78}"/>
              </a:ext>
            </a:extLst>
          </p:cNvPr>
          <p:cNvSpPr>
            <a:spLocks noGrp="1"/>
          </p:cNvSpPr>
          <p:nvPr>
            <p:ph type="sldNum" sz="quarter" idx="12"/>
          </p:nvPr>
        </p:nvSpPr>
        <p:spPr/>
        <p:txBody>
          <a:bodyPr/>
          <a:lstStyle/>
          <a:p>
            <a:fld id="{416A4E76-7206-4ED5-A36D-2CE9BD54034D}" type="slidenum">
              <a:rPr lang="en-US" smtClean="0"/>
              <a:t>‹#›</a:t>
            </a:fld>
            <a:endParaRPr lang="en-US"/>
          </a:p>
        </p:txBody>
      </p:sp>
    </p:spTree>
    <p:extLst>
      <p:ext uri="{BB962C8B-B14F-4D97-AF65-F5344CB8AC3E}">
        <p14:creationId xmlns:p14="http://schemas.microsoft.com/office/powerpoint/2010/main" val="467331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7A774-6131-AE00-9F67-F2B256FF869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DCA9A15-6CCE-1857-6652-8EA4EC3950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23B037-BE2B-07E4-1CE7-7D064AFF4DA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D2B1DB-D336-1E54-65E6-613F969CD9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2643F27-EF13-E330-97B4-721C92B7D68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908B8A4-2C75-453B-AEC1-1FF372F608D8}"/>
              </a:ext>
            </a:extLst>
          </p:cNvPr>
          <p:cNvSpPr>
            <a:spLocks noGrp="1"/>
          </p:cNvSpPr>
          <p:nvPr>
            <p:ph type="dt" sz="half" idx="10"/>
          </p:nvPr>
        </p:nvSpPr>
        <p:spPr/>
        <p:txBody>
          <a:bodyPr/>
          <a:lstStyle/>
          <a:p>
            <a:fld id="{0A6F24D6-CA11-4DBC-86B4-30B99E68D4E4}" type="datetimeFigureOut">
              <a:rPr lang="en-US" smtClean="0"/>
              <a:t>3/11/2026</a:t>
            </a:fld>
            <a:endParaRPr lang="en-US"/>
          </a:p>
        </p:txBody>
      </p:sp>
      <p:sp>
        <p:nvSpPr>
          <p:cNvPr id="8" name="Footer Placeholder 7">
            <a:extLst>
              <a:ext uri="{FF2B5EF4-FFF2-40B4-BE49-F238E27FC236}">
                <a16:creationId xmlns:a16="http://schemas.microsoft.com/office/drawing/2014/main" id="{35CE3928-9932-BD77-50AC-B432EA7A60C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F2868DA-3C0E-DC12-7009-7E56A081D3A9}"/>
              </a:ext>
            </a:extLst>
          </p:cNvPr>
          <p:cNvSpPr>
            <a:spLocks noGrp="1"/>
          </p:cNvSpPr>
          <p:nvPr>
            <p:ph type="sldNum" sz="quarter" idx="12"/>
          </p:nvPr>
        </p:nvSpPr>
        <p:spPr/>
        <p:txBody>
          <a:bodyPr/>
          <a:lstStyle/>
          <a:p>
            <a:fld id="{416A4E76-7206-4ED5-A36D-2CE9BD54034D}" type="slidenum">
              <a:rPr lang="en-US" smtClean="0"/>
              <a:t>‹#›</a:t>
            </a:fld>
            <a:endParaRPr lang="en-US"/>
          </a:p>
        </p:txBody>
      </p:sp>
    </p:spTree>
    <p:extLst>
      <p:ext uri="{BB962C8B-B14F-4D97-AF65-F5344CB8AC3E}">
        <p14:creationId xmlns:p14="http://schemas.microsoft.com/office/powerpoint/2010/main" val="4181513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BF43C-3B7B-1AE9-EDF6-D3A1FE5CF6F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A6CB817-D100-AC4F-9D99-A7EB80922850}"/>
              </a:ext>
            </a:extLst>
          </p:cNvPr>
          <p:cNvSpPr>
            <a:spLocks noGrp="1"/>
          </p:cNvSpPr>
          <p:nvPr>
            <p:ph type="dt" sz="half" idx="10"/>
          </p:nvPr>
        </p:nvSpPr>
        <p:spPr/>
        <p:txBody>
          <a:bodyPr/>
          <a:lstStyle/>
          <a:p>
            <a:fld id="{0A6F24D6-CA11-4DBC-86B4-30B99E68D4E4}" type="datetimeFigureOut">
              <a:rPr lang="en-US" smtClean="0"/>
              <a:t>3/11/2026</a:t>
            </a:fld>
            <a:endParaRPr lang="en-US"/>
          </a:p>
        </p:txBody>
      </p:sp>
      <p:sp>
        <p:nvSpPr>
          <p:cNvPr id="4" name="Footer Placeholder 3">
            <a:extLst>
              <a:ext uri="{FF2B5EF4-FFF2-40B4-BE49-F238E27FC236}">
                <a16:creationId xmlns:a16="http://schemas.microsoft.com/office/drawing/2014/main" id="{2B4EC9E6-958F-ED96-BD53-3C76C000F54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5C42EB4-D55C-B45E-4A7B-C331739104CE}"/>
              </a:ext>
            </a:extLst>
          </p:cNvPr>
          <p:cNvSpPr>
            <a:spLocks noGrp="1"/>
          </p:cNvSpPr>
          <p:nvPr>
            <p:ph type="sldNum" sz="quarter" idx="12"/>
          </p:nvPr>
        </p:nvSpPr>
        <p:spPr/>
        <p:txBody>
          <a:bodyPr/>
          <a:lstStyle/>
          <a:p>
            <a:fld id="{416A4E76-7206-4ED5-A36D-2CE9BD54034D}" type="slidenum">
              <a:rPr lang="en-US" smtClean="0"/>
              <a:t>‹#›</a:t>
            </a:fld>
            <a:endParaRPr lang="en-US"/>
          </a:p>
        </p:txBody>
      </p:sp>
    </p:spTree>
    <p:extLst>
      <p:ext uri="{BB962C8B-B14F-4D97-AF65-F5344CB8AC3E}">
        <p14:creationId xmlns:p14="http://schemas.microsoft.com/office/powerpoint/2010/main" val="3411046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BD62A2-4B5B-EE90-7A9A-6F27EE7E05C2}"/>
              </a:ext>
            </a:extLst>
          </p:cNvPr>
          <p:cNvSpPr>
            <a:spLocks noGrp="1"/>
          </p:cNvSpPr>
          <p:nvPr>
            <p:ph type="dt" sz="half" idx="10"/>
          </p:nvPr>
        </p:nvSpPr>
        <p:spPr/>
        <p:txBody>
          <a:bodyPr/>
          <a:lstStyle/>
          <a:p>
            <a:fld id="{0A6F24D6-CA11-4DBC-86B4-30B99E68D4E4}" type="datetimeFigureOut">
              <a:rPr lang="en-US" smtClean="0"/>
              <a:t>3/11/2026</a:t>
            </a:fld>
            <a:endParaRPr lang="en-US"/>
          </a:p>
        </p:txBody>
      </p:sp>
      <p:sp>
        <p:nvSpPr>
          <p:cNvPr id="3" name="Footer Placeholder 2">
            <a:extLst>
              <a:ext uri="{FF2B5EF4-FFF2-40B4-BE49-F238E27FC236}">
                <a16:creationId xmlns:a16="http://schemas.microsoft.com/office/drawing/2014/main" id="{6B979935-E702-8CC1-F3AB-62A8EB9306D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95718E9-25A6-6A17-125F-675B2252D248}"/>
              </a:ext>
            </a:extLst>
          </p:cNvPr>
          <p:cNvSpPr>
            <a:spLocks noGrp="1"/>
          </p:cNvSpPr>
          <p:nvPr>
            <p:ph type="sldNum" sz="quarter" idx="12"/>
          </p:nvPr>
        </p:nvSpPr>
        <p:spPr/>
        <p:txBody>
          <a:bodyPr/>
          <a:lstStyle/>
          <a:p>
            <a:fld id="{416A4E76-7206-4ED5-A36D-2CE9BD54034D}" type="slidenum">
              <a:rPr lang="en-US" smtClean="0"/>
              <a:t>‹#›</a:t>
            </a:fld>
            <a:endParaRPr lang="en-US"/>
          </a:p>
        </p:txBody>
      </p:sp>
    </p:spTree>
    <p:extLst>
      <p:ext uri="{BB962C8B-B14F-4D97-AF65-F5344CB8AC3E}">
        <p14:creationId xmlns:p14="http://schemas.microsoft.com/office/powerpoint/2010/main" val="2256290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A3004-361F-00A3-1F4C-EF3CC700DD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626679-5B32-9BBC-03FD-B8C7C9C97D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FF614F-524D-2DE8-2498-909068A4D4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44CDBB-9B16-7183-B661-45A35DBF19D9}"/>
              </a:ext>
            </a:extLst>
          </p:cNvPr>
          <p:cNvSpPr>
            <a:spLocks noGrp="1"/>
          </p:cNvSpPr>
          <p:nvPr>
            <p:ph type="dt" sz="half" idx="10"/>
          </p:nvPr>
        </p:nvSpPr>
        <p:spPr/>
        <p:txBody>
          <a:bodyPr/>
          <a:lstStyle/>
          <a:p>
            <a:fld id="{0A6F24D6-CA11-4DBC-86B4-30B99E68D4E4}" type="datetimeFigureOut">
              <a:rPr lang="en-US" smtClean="0"/>
              <a:t>3/11/2026</a:t>
            </a:fld>
            <a:endParaRPr lang="en-US"/>
          </a:p>
        </p:txBody>
      </p:sp>
      <p:sp>
        <p:nvSpPr>
          <p:cNvPr id="6" name="Footer Placeholder 5">
            <a:extLst>
              <a:ext uri="{FF2B5EF4-FFF2-40B4-BE49-F238E27FC236}">
                <a16:creationId xmlns:a16="http://schemas.microsoft.com/office/drawing/2014/main" id="{9B5E9D38-5B55-016B-33DE-F42C288D76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E90FEF-61FF-5459-0098-71156DF75DB6}"/>
              </a:ext>
            </a:extLst>
          </p:cNvPr>
          <p:cNvSpPr>
            <a:spLocks noGrp="1"/>
          </p:cNvSpPr>
          <p:nvPr>
            <p:ph type="sldNum" sz="quarter" idx="12"/>
          </p:nvPr>
        </p:nvSpPr>
        <p:spPr/>
        <p:txBody>
          <a:bodyPr/>
          <a:lstStyle/>
          <a:p>
            <a:fld id="{416A4E76-7206-4ED5-A36D-2CE9BD54034D}" type="slidenum">
              <a:rPr lang="en-US" smtClean="0"/>
              <a:t>‹#›</a:t>
            </a:fld>
            <a:endParaRPr lang="en-US"/>
          </a:p>
        </p:txBody>
      </p:sp>
    </p:spTree>
    <p:extLst>
      <p:ext uri="{BB962C8B-B14F-4D97-AF65-F5344CB8AC3E}">
        <p14:creationId xmlns:p14="http://schemas.microsoft.com/office/powerpoint/2010/main" val="18530701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2FA8D-7D2D-83EA-D99B-004C57E341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E9A4B70-9645-61B1-70B1-337E377022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49639AA-E862-39D0-DD7C-63FF45DA5C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D44AB9-23B7-B1DD-43E0-46DC7724CE62}"/>
              </a:ext>
            </a:extLst>
          </p:cNvPr>
          <p:cNvSpPr>
            <a:spLocks noGrp="1"/>
          </p:cNvSpPr>
          <p:nvPr>
            <p:ph type="dt" sz="half" idx="10"/>
          </p:nvPr>
        </p:nvSpPr>
        <p:spPr/>
        <p:txBody>
          <a:bodyPr/>
          <a:lstStyle/>
          <a:p>
            <a:fld id="{0A6F24D6-CA11-4DBC-86B4-30B99E68D4E4}" type="datetimeFigureOut">
              <a:rPr lang="en-US" smtClean="0"/>
              <a:t>3/11/2026</a:t>
            </a:fld>
            <a:endParaRPr lang="en-US"/>
          </a:p>
        </p:txBody>
      </p:sp>
      <p:sp>
        <p:nvSpPr>
          <p:cNvPr id="6" name="Footer Placeholder 5">
            <a:extLst>
              <a:ext uri="{FF2B5EF4-FFF2-40B4-BE49-F238E27FC236}">
                <a16:creationId xmlns:a16="http://schemas.microsoft.com/office/drawing/2014/main" id="{B7F5BD62-0538-5150-DD1C-7E07661691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0A7997-45D2-6476-6B65-E027FB0CD069}"/>
              </a:ext>
            </a:extLst>
          </p:cNvPr>
          <p:cNvSpPr>
            <a:spLocks noGrp="1"/>
          </p:cNvSpPr>
          <p:nvPr>
            <p:ph type="sldNum" sz="quarter" idx="12"/>
          </p:nvPr>
        </p:nvSpPr>
        <p:spPr/>
        <p:txBody>
          <a:bodyPr/>
          <a:lstStyle/>
          <a:p>
            <a:fld id="{416A4E76-7206-4ED5-A36D-2CE9BD54034D}" type="slidenum">
              <a:rPr lang="en-US" smtClean="0"/>
              <a:t>‹#›</a:t>
            </a:fld>
            <a:endParaRPr lang="en-US"/>
          </a:p>
        </p:txBody>
      </p:sp>
    </p:spTree>
    <p:extLst>
      <p:ext uri="{BB962C8B-B14F-4D97-AF65-F5344CB8AC3E}">
        <p14:creationId xmlns:p14="http://schemas.microsoft.com/office/powerpoint/2010/main" val="1672412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12013C-E652-878A-6AD9-96C959A77B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F93FBD5-6146-26C1-FC6F-F0492F3208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0C36F7-427D-0F10-9CFC-85D6610E3B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A6F24D6-CA11-4DBC-86B4-30B99E68D4E4}" type="datetimeFigureOut">
              <a:rPr lang="en-US" smtClean="0"/>
              <a:t>3/11/2026</a:t>
            </a:fld>
            <a:endParaRPr lang="en-US"/>
          </a:p>
        </p:txBody>
      </p:sp>
      <p:sp>
        <p:nvSpPr>
          <p:cNvPr id="5" name="Footer Placeholder 4">
            <a:extLst>
              <a:ext uri="{FF2B5EF4-FFF2-40B4-BE49-F238E27FC236}">
                <a16:creationId xmlns:a16="http://schemas.microsoft.com/office/drawing/2014/main" id="{024F6BD4-FDD3-9E33-2DAB-72CC1333CA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704166A-1C9A-E8D7-35C8-FF936E6DA9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16A4E76-7206-4ED5-A36D-2CE9BD54034D}" type="slidenum">
              <a:rPr lang="en-US" smtClean="0"/>
              <a:t>‹#›</a:t>
            </a:fld>
            <a:endParaRPr lang="en-US"/>
          </a:p>
        </p:txBody>
      </p:sp>
    </p:spTree>
    <p:extLst>
      <p:ext uri="{BB962C8B-B14F-4D97-AF65-F5344CB8AC3E}">
        <p14:creationId xmlns:p14="http://schemas.microsoft.com/office/powerpoint/2010/main" val="65114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hevab.com/signin?utm_source=grab-and-go&amp;utm_medium=vab-insights&amp;utm_campaign=" TargetMode="External"/><Relationship Id="rId7" Type="http://schemas.openxmlformats.org/officeDocument/2006/relationships/hyperlink" Target="https://thevab.com/insight/sustained-tv-ads-website-app-visitors?utm_source=grab-and-go&amp;utm_medium=vab-insights&amp;utm_campaign=" TargetMode="External"/><Relationship Id="rId2" Type="http://schemas.openxmlformats.org/officeDocument/2006/relationships/chart" Target="../charts/chart1.xml"/><Relationship Id="rId1" Type="http://schemas.openxmlformats.org/officeDocument/2006/relationships/slideLayout" Target="../slideLayouts/slideLayout7.xml"/><Relationship Id="rId6" Type="http://schemas.openxmlformats.org/officeDocument/2006/relationships/hyperlink" Target="https://thevab.com/insights" TargetMode="External"/><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F2EB2-0A41-FA81-1767-89423AD54B00}"/>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9C6A3345-E7A0-9909-BF9C-BC5A44DE6727}"/>
              </a:ext>
            </a:extLst>
          </p:cNvPr>
          <p:cNvSpPr/>
          <p:nvPr/>
        </p:nvSpPr>
        <p:spPr>
          <a:xfrm>
            <a:off x="-7767" y="1686476"/>
            <a:ext cx="12192000" cy="5172987"/>
          </a:xfrm>
          <a:prstGeom prst="rect">
            <a:avLst/>
          </a:prstGeom>
          <a:solidFill>
            <a:srgbClr val="E2E8F1"/>
          </a:solidFill>
          <a:ln>
            <a:solidFill>
              <a:srgbClr val="E2E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graphicFrame>
        <p:nvGraphicFramePr>
          <p:cNvPr id="9" name="Chart 8">
            <a:extLst>
              <a:ext uri="{FF2B5EF4-FFF2-40B4-BE49-F238E27FC236}">
                <a16:creationId xmlns:a16="http://schemas.microsoft.com/office/drawing/2014/main" id="{7B859779-2B6D-C440-7B2D-6D2875F4E50D}"/>
              </a:ext>
            </a:extLst>
          </p:cNvPr>
          <p:cNvGraphicFramePr/>
          <p:nvPr/>
        </p:nvGraphicFramePr>
        <p:xfrm>
          <a:off x="97367" y="2406177"/>
          <a:ext cx="11687274" cy="3283418"/>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 Placeholder 2">
            <a:extLst>
              <a:ext uri="{FF2B5EF4-FFF2-40B4-BE49-F238E27FC236}">
                <a16:creationId xmlns:a16="http://schemas.microsoft.com/office/drawing/2014/main" id="{51B68EF4-32D3-D1F4-00A1-BDEA5F684A29}"/>
              </a:ext>
            </a:extLst>
          </p:cNvPr>
          <p:cNvSpPr txBox="1">
            <a:spLocks/>
          </p:cNvSpPr>
          <p:nvPr/>
        </p:nvSpPr>
        <p:spPr>
          <a:xfrm>
            <a:off x="7768" y="1761373"/>
            <a:ext cx="12192000" cy="729349"/>
          </a:xfrm>
          <a:prstGeom prst="rect">
            <a:avLst/>
          </a:prstGeom>
        </p:spPr>
        <p:txBody>
          <a:bodyPr/>
          <a:lstStyle>
            <a:lvl1pPr marL="874594" indent="-874594" algn="l" defTabSz="1166122" rtl="0" eaLnBrk="1" latinLnBrk="0" hangingPunct="1">
              <a:spcBef>
                <a:spcPct val="20000"/>
              </a:spcBef>
              <a:buFont typeface="Arial"/>
              <a:buChar char="•"/>
              <a:defRPr sz="8198" kern="1200">
                <a:solidFill>
                  <a:schemeClr val="tx1"/>
                </a:solidFill>
                <a:latin typeface="+mn-lt"/>
                <a:ea typeface="+mn-ea"/>
                <a:cs typeface="+mn-cs"/>
              </a:defRPr>
            </a:lvl1pPr>
            <a:lvl2pPr marL="1894980" indent="-728826" algn="l" defTabSz="1166122" rtl="0" eaLnBrk="1" latinLnBrk="0" hangingPunct="1">
              <a:spcBef>
                <a:spcPct val="20000"/>
              </a:spcBef>
              <a:buFont typeface="Arial"/>
              <a:buChar char="–"/>
              <a:defRPr sz="7198" kern="1200">
                <a:solidFill>
                  <a:schemeClr val="tx1"/>
                </a:solidFill>
                <a:latin typeface="+mn-lt"/>
                <a:ea typeface="+mn-ea"/>
                <a:cs typeface="+mn-cs"/>
              </a:defRPr>
            </a:lvl2pPr>
            <a:lvl3pPr marL="2915344" indent="-583062" algn="l" defTabSz="1166122" rtl="0" eaLnBrk="1" latinLnBrk="0" hangingPunct="1">
              <a:spcBef>
                <a:spcPct val="20000"/>
              </a:spcBef>
              <a:buFont typeface="Arial"/>
              <a:buChar char="•"/>
              <a:defRPr sz="6198" kern="1200">
                <a:solidFill>
                  <a:schemeClr val="tx1"/>
                </a:solidFill>
                <a:latin typeface="+mn-lt"/>
                <a:ea typeface="+mn-ea"/>
                <a:cs typeface="+mn-cs"/>
              </a:defRPr>
            </a:lvl3pPr>
            <a:lvl4pPr marL="4081492" indent="-583062" algn="l" defTabSz="1166122" rtl="0" eaLnBrk="1" latinLnBrk="0" hangingPunct="1">
              <a:spcBef>
                <a:spcPct val="20000"/>
              </a:spcBef>
              <a:buFont typeface="Arial"/>
              <a:buChar char="–"/>
              <a:defRPr sz="5000" kern="1200">
                <a:solidFill>
                  <a:schemeClr val="tx1"/>
                </a:solidFill>
                <a:latin typeface="+mn-lt"/>
                <a:ea typeface="+mn-ea"/>
                <a:cs typeface="+mn-cs"/>
              </a:defRPr>
            </a:lvl4pPr>
            <a:lvl5pPr marL="5247642" indent="-583062" algn="l" defTabSz="1166122" rtl="0" eaLnBrk="1" latinLnBrk="0" hangingPunct="1">
              <a:spcBef>
                <a:spcPct val="20000"/>
              </a:spcBef>
              <a:buFont typeface="Arial"/>
              <a:buChar char="»"/>
              <a:defRPr sz="5000" kern="1200">
                <a:solidFill>
                  <a:schemeClr val="tx1"/>
                </a:solidFill>
                <a:latin typeface="+mn-lt"/>
                <a:ea typeface="+mn-ea"/>
                <a:cs typeface="+mn-cs"/>
              </a:defRPr>
            </a:lvl5pPr>
            <a:lvl6pPr marL="6413780" indent="-583062" algn="l" defTabSz="1166122" rtl="0" eaLnBrk="1" latinLnBrk="0" hangingPunct="1">
              <a:spcBef>
                <a:spcPct val="20000"/>
              </a:spcBef>
              <a:buFont typeface="Arial"/>
              <a:buChar char="•"/>
              <a:defRPr sz="5000" kern="1200">
                <a:solidFill>
                  <a:schemeClr val="tx1"/>
                </a:solidFill>
                <a:latin typeface="+mn-lt"/>
                <a:ea typeface="+mn-ea"/>
                <a:cs typeface="+mn-cs"/>
              </a:defRPr>
            </a:lvl6pPr>
            <a:lvl7pPr marL="7579922" indent="-583062" algn="l" defTabSz="1166122" rtl="0" eaLnBrk="1" latinLnBrk="0" hangingPunct="1">
              <a:spcBef>
                <a:spcPct val="20000"/>
              </a:spcBef>
              <a:buFont typeface="Arial"/>
              <a:buChar char="•"/>
              <a:defRPr sz="5000" kern="1200">
                <a:solidFill>
                  <a:schemeClr val="tx1"/>
                </a:solidFill>
                <a:latin typeface="+mn-lt"/>
                <a:ea typeface="+mn-ea"/>
                <a:cs typeface="+mn-cs"/>
              </a:defRPr>
            </a:lvl7pPr>
            <a:lvl8pPr marL="8746062" indent="-583062" algn="l" defTabSz="1166122" rtl="0" eaLnBrk="1" latinLnBrk="0" hangingPunct="1">
              <a:spcBef>
                <a:spcPct val="20000"/>
              </a:spcBef>
              <a:buFont typeface="Arial"/>
              <a:buChar char="•"/>
              <a:defRPr sz="5000" kern="1200">
                <a:solidFill>
                  <a:schemeClr val="tx1"/>
                </a:solidFill>
                <a:latin typeface="+mn-lt"/>
                <a:ea typeface="+mn-ea"/>
                <a:cs typeface="+mn-cs"/>
              </a:defRPr>
            </a:lvl8pPr>
            <a:lvl9pPr marL="9912202" indent="-583062" algn="l" defTabSz="1166122" rtl="0" eaLnBrk="1" latinLnBrk="0" hangingPunct="1">
              <a:spcBef>
                <a:spcPct val="20000"/>
              </a:spcBef>
              <a:buFont typeface="Arial"/>
              <a:buChar char="•"/>
              <a:defRPr sz="5000" kern="1200">
                <a:solidFill>
                  <a:schemeClr val="tx1"/>
                </a:solidFill>
                <a:latin typeface="+mn-lt"/>
                <a:ea typeface="+mn-ea"/>
                <a:cs typeface="+mn-cs"/>
              </a:defRPr>
            </a:lvl9pPr>
          </a:lstStyle>
          <a:p>
            <a:pPr marL="0" marR="0" lvl="0" indent="0" algn="ctr" defTabSz="1166122" rtl="0" eaLnBrk="1" fontAlgn="auto" latinLnBrk="0" hangingPunct="1">
              <a:lnSpc>
                <a:spcPct val="100000"/>
              </a:lnSpc>
              <a:spcBef>
                <a:spcPct val="20000"/>
              </a:spcBef>
              <a:spcAft>
                <a:spcPts val="0"/>
              </a:spcAft>
              <a:buClrTx/>
              <a:buSzTx/>
              <a:buFont typeface="Arial"/>
              <a:buNone/>
              <a:tabLst/>
              <a:defRPr/>
            </a:pPr>
            <a:r>
              <a:rPr kumimoji="0" lang="en-US" sz="14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‘19+ Months TV Spend’ Brands Analysis: Average Monthly Website Unique Visitors</a:t>
            </a:r>
            <a:br>
              <a:rPr kumimoji="0" lang="en-US" sz="16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br>
            <a:r>
              <a:rPr kumimoji="0" lang="en-US" sz="1400" b="0"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Monthly Website Unique Visitors (000) Comparison</a:t>
            </a:r>
          </a:p>
          <a:p>
            <a:pPr marL="0" marR="0" lvl="0" indent="0" algn="ctr" defTabSz="586082" rtl="0" eaLnBrk="1" fontAlgn="auto" latinLnBrk="0" hangingPunct="1">
              <a:lnSpc>
                <a:spcPct val="100000"/>
              </a:lnSpc>
              <a:spcBef>
                <a:spcPts val="0"/>
              </a:spcBef>
              <a:spcAft>
                <a:spcPts val="0"/>
              </a:spcAft>
              <a:buClrTx/>
              <a:buSzTx/>
              <a:buFont typeface="Arial"/>
              <a:buNone/>
              <a:tabLst/>
              <a:defRPr/>
            </a:pPr>
            <a:r>
              <a:rPr kumimoji="0" lang="en-US" sz="1200" b="0" i="1" u="none" strike="noStrike" kern="1200" cap="none" spc="0" normalizeH="0" baseline="0" noProof="0">
                <a:ln>
                  <a:noFill/>
                </a:ln>
                <a:solidFill>
                  <a:srgbClr val="1B1464"/>
                </a:solidFill>
                <a:effectLst/>
                <a:uLnTx/>
                <a:uFillTx/>
                <a:latin typeface="Arial" panose="020B0604020202020204" pitchFamily="34" charset="0"/>
                <a:ea typeface="Open Sans" panose="020B0606030504020204" pitchFamily="34" charset="0"/>
                <a:cs typeface="Arial" panose="020B0604020202020204" pitchFamily="34" charset="0"/>
              </a:rPr>
              <a:t>based over a four-year time period: Jan ‘21 – Dec ‘24</a:t>
            </a:r>
          </a:p>
        </p:txBody>
      </p:sp>
      <p:sp>
        <p:nvSpPr>
          <p:cNvPr id="15" name="TextBox 14">
            <a:extLst>
              <a:ext uri="{FF2B5EF4-FFF2-40B4-BE49-F238E27FC236}">
                <a16:creationId xmlns:a16="http://schemas.microsoft.com/office/drawing/2014/main" id="{0EB5C341-5360-20B1-9655-0C5D633E6BA6}"/>
              </a:ext>
            </a:extLst>
          </p:cNvPr>
          <p:cNvSpPr txBox="1"/>
          <p:nvPr/>
        </p:nvSpPr>
        <p:spPr>
          <a:xfrm>
            <a:off x="484727" y="6001581"/>
            <a:ext cx="11715041" cy="415498"/>
          </a:xfrm>
          <a:prstGeom prst="rect">
            <a:avLst/>
          </a:prstGeom>
          <a:noFill/>
        </p:spPr>
        <p:txBody>
          <a:bodyPr wrap="square" rtlCol="0">
            <a:spAutoFit/>
          </a:body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700" b="0"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Source: VAB analysis of Comscore </a:t>
            </a:r>
            <a:r>
              <a:rPr kumimoji="0" lang="en-US" sz="700" b="0" i="0" u="none" strike="noStrike" kern="1200" cap="none" spc="0" normalizeH="0" baseline="0" noProof="0" err="1">
                <a:ln>
                  <a:noFill/>
                </a:ln>
                <a:solidFill>
                  <a:srgbClr val="1B1464"/>
                </a:solidFill>
                <a:effectLst/>
                <a:uLnTx/>
                <a:uFillTx/>
                <a:latin typeface="Arial" panose="020B0604020202020204" pitchFamily="34" charset="0"/>
                <a:cs typeface="Arial" panose="020B0604020202020204" pitchFamily="34" charset="0"/>
              </a:rPr>
              <a:t>mediametrix</a:t>
            </a:r>
            <a:r>
              <a:rPr kumimoji="0" lang="en-US" sz="700" b="0"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 multiplatform media trend data, P18+. January 2021 – December 2024 (calendar months), figures are based on monthly averages for the 9 brands analyzed. VAB analysis of Nielsen Ad Intel, </a:t>
            </a:r>
            <a:r>
              <a:rPr kumimoji="0" lang="en-US" sz="700" b="0" i="0" u="none" strike="noStrike" kern="1200" cap="none" spc="0" normalizeH="0" baseline="0" noProof="0">
                <a:ln>
                  <a:noFill/>
                </a:ln>
                <a:solidFill>
                  <a:srgbClr val="1B1464"/>
                </a:solidFill>
                <a:effectLst/>
                <a:uLnTx/>
                <a:uFillTx/>
                <a:latin typeface="Arial" panose="020B0604020202020204" pitchFamily="34" charset="0"/>
                <a:ea typeface="Open Sans" panose="020B0606030504020204" pitchFamily="34" charset="0"/>
                <a:cs typeface="Arial" panose="020B0604020202020204" pitchFamily="34" charset="0"/>
              </a:rPr>
              <a:t>TV activity based on reported spending across </a:t>
            </a:r>
            <a:r>
              <a:rPr kumimoji="0" lang="en-US" sz="700" b="0"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national cable TV, national broadcast TV, Spanish language broadcast TV, Spanish language cable TV, spot TV, syndication TV. ‘When On TV’ represents the monthly average for brands in months where they spent in TV as measured through Nielsen Ad Intel between January 2021 – December 2024 (calendar months), across the 9 brands analyzed. During this four-year analysis, the average advertiser was on TV for 25 months and spent $12.4MM.</a:t>
            </a:r>
          </a:p>
        </p:txBody>
      </p:sp>
      <p:cxnSp>
        <p:nvCxnSpPr>
          <p:cNvPr id="38" name="Straight Connector 37">
            <a:extLst>
              <a:ext uri="{FF2B5EF4-FFF2-40B4-BE49-F238E27FC236}">
                <a16:creationId xmlns:a16="http://schemas.microsoft.com/office/drawing/2014/main" id="{6ADB5394-43FF-8828-A00B-4C150EA6F2AF}"/>
              </a:ext>
            </a:extLst>
          </p:cNvPr>
          <p:cNvCxnSpPr/>
          <p:nvPr/>
        </p:nvCxnSpPr>
        <p:spPr>
          <a:xfrm>
            <a:off x="647700" y="3795417"/>
            <a:ext cx="11058525" cy="0"/>
          </a:xfrm>
          <a:prstGeom prst="line">
            <a:avLst/>
          </a:prstGeom>
          <a:ln w="19050">
            <a:solidFill>
              <a:srgbClr val="1B1464"/>
            </a:solidFill>
            <a:prstDash val="lgDash"/>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52B2C70A-EFDE-9CDF-FB86-03E52825CB88}"/>
              </a:ext>
            </a:extLst>
          </p:cNvPr>
          <p:cNvSpPr/>
          <p:nvPr/>
        </p:nvSpPr>
        <p:spPr>
          <a:xfrm>
            <a:off x="4290935" y="3320370"/>
            <a:ext cx="746898" cy="287701"/>
          </a:xfrm>
          <a:prstGeom prst="rect">
            <a:avLst/>
          </a:prstGeom>
          <a:solidFill>
            <a:srgbClr val="FFE600"/>
          </a:solidFill>
          <a:ln w="19050">
            <a:solidFill>
              <a:srgbClr val="1F1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+6%</a:t>
            </a:r>
          </a:p>
        </p:txBody>
      </p:sp>
      <p:sp>
        <p:nvSpPr>
          <p:cNvPr id="26" name="TextBox 25">
            <a:extLst>
              <a:ext uri="{FF2B5EF4-FFF2-40B4-BE49-F238E27FC236}">
                <a16:creationId xmlns:a16="http://schemas.microsoft.com/office/drawing/2014/main" id="{39CB2DA9-BD8E-94AB-41F7-220908211D9D}"/>
              </a:ext>
            </a:extLst>
          </p:cNvPr>
          <p:cNvSpPr txBox="1"/>
          <p:nvPr/>
        </p:nvSpPr>
        <p:spPr>
          <a:xfrm>
            <a:off x="4290935" y="4131377"/>
            <a:ext cx="746899" cy="369332"/>
          </a:xfrm>
          <a:prstGeom prst="rect">
            <a:avLst/>
          </a:prstGeom>
          <a:noFill/>
        </p:spPr>
        <p:txBody>
          <a:bodyPr wrap="square" rtlCol="0">
            <a:spAutoFit/>
          </a:bodyPr>
          <a:lstStyle/>
          <a:p>
            <a:pPr marL="0" marR="0" lvl="0" indent="0" algn="ctr" defTabSz="1172398"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vs. monthly average prior to TV launch</a:t>
            </a:r>
          </a:p>
        </p:txBody>
      </p:sp>
      <p:sp>
        <p:nvSpPr>
          <p:cNvPr id="27" name="Rectangle 26">
            <a:extLst>
              <a:ext uri="{FF2B5EF4-FFF2-40B4-BE49-F238E27FC236}">
                <a16:creationId xmlns:a16="http://schemas.microsoft.com/office/drawing/2014/main" id="{7DF3D968-F685-E0FF-7A48-97550B60617C}"/>
              </a:ext>
            </a:extLst>
          </p:cNvPr>
          <p:cNvSpPr/>
          <p:nvPr/>
        </p:nvSpPr>
        <p:spPr>
          <a:xfrm>
            <a:off x="4290935" y="3642806"/>
            <a:ext cx="746898" cy="492330"/>
          </a:xfrm>
          <a:prstGeom prst="rect">
            <a:avLst/>
          </a:prstGeom>
          <a:solidFill>
            <a:srgbClr val="FFE600"/>
          </a:solidFill>
          <a:ln w="19050">
            <a:solidFill>
              <a:srgbClr val="1F1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+45K</a:t>
            </a:r>
            <a:br>
              <a:rPr kumimoji="0" lang="en-US" sz="1100" b="1" i="0" u="sng"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br>
            <a:r>
              <a:rPr kumimoji="0" lang="en-US" sz="70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monthly uniques</a:t>
            </a:r>
            <a:endParaRPr kumimoji="0" lang="en-US" sz="105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FC52A04D-FBA4-2CD1-186F-3D9057A48D2E}"/>
              </a:ext>
            </a:extLst>
          </p:cNvPr>
          <p:cNvSpPr/>
          <p:nvPr/>
        </p:nvSpPr>
        <p:spPr>
          <a:xfrm>
            <a:off x="6635316" y="3302185"/>
            <a:ext cx="746898" cy="287701"/>
          </a:xfrm>
          <a:prstGeom prst="rect">
            <a:avLst/>
          </a:prstGeom>
          <a:solidFill>
            <a:srgbClr val="FFE600"/>
          </a:solidFill>
          <a:ln w="19050">
            <a:solidFill>
              <a:srgbClr val="1F1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+10%</a:t>
            </a:r>
          </a:p>
        </p:txBody>
      </p:sp>
      <p:sp>
        <p:nvSpPr>
          <p:cNvPr id="29" name="TextBox 28">
            <a:extLst>
              <a:ext uri="{FF2B5EF4-FFF2-40B4-BE49-F238E27FC236}">
                <a16:creationId xmlns:a16="http://schemas.microsoft.com/office/drawing/2014/main" id="{03DAA5A2-33F6-3A67-64E7-87E814C90B1F}"/>
              </a:ext>
            </a:extLst>
          </p:cNvPr>
          <p:cNvSpPr txBox="1"/>
          <p:nvPr/>
        </p:nvSpPr>
        <p:spPr>
          <a:xfrm>
            <a:off x="6635316" y="4113192"/>
            <a:ext cx="746899" cy="369332"/>
          </a:xfrm>
          <a:prstGeom prst="rect">
            <a:avLst/>
          </a:prstGeom>
          <a:noFill/>
        </p:spPr>
        <p:txBody>
          <a:bodyPr wrap="square" rtlCol="0">
            <a:spAutoFit/>
          </a:bodyPr>
          <a:lstStyle/>
          <a:p>
            <a:pPr marL="0" marR="0" lvl="0" indent="0" algn="ctr" defTabSz="1172398"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vs. monthly average prior to TV launch</a:t>
            </a:r>
          </a:p>
        </p:txBody>
      </p:sp>
      <p:sp>
        <p:nvSpPr>
          <p:cNvPr id="30" name="Rectangle 29">
            <a:extLst>
              <a:ext uri="{FF2B5EF4-FFF2-40B4-BE49-F238E27FC236}">
                <a16:creationId xmlns:a16="http://schemas.microsoft.com/office/drawing/2014/main" id="{4F6F0C36-359D-437E-4F1D-A5F204D99E3E}"/>
              </a:ext>
            </a:extLst>
          </p:cNvPr>
          <p:cNvSpPr/>
          <p:nvPr/>
        </p:nvSpPr>
        <p:spPr>
          <a:xfrm>
            <a:off x="6635316" y="3624621"/>
            <a:ext cx="746898" cy="492330"/>
          </a:xfrm>
          <a:prstGeom prst="rect">
            <a:avLst/>
          </a:prstGeom>
          <a:solidFill>
            <a:srgbClr val="FFE600"/>
          </a:solidFill>
          <a:ln w="19050">
            <a:solidFill>
              <a:srgbClr val="1F1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+74K</a:t>
            </a:r>
            <a:br>
              <a:rPr kumimoji="0" lang="en-US" sz="1100" b="1" i="0" u="sng"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br>
            <a:r>
              <a:rPr kumimoji="0" lang="en-US" sz="70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monthly uniques</a:t>
            </a:r>
            <a:endParaRPr kumimoji="0" lang="en-US" sz="105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endParaRPr>
          </a:p>
        </p:txBody>
      </p:sp>
      <p:sp>
        <p:nvSpPr>
          <p:cNvPr id="31" name="Rectangle 30">
            <a:extLst>
              <a:ext uri="{FF2B5EF4-FFF2-40B4-BE49-F238E27FC236}">
                <a16:creationId xmlns:a16="http://schemas.microsoft.com/office/drawing/2014/main" id="{55287AD2-0325-4515-FA9A-52B4069E2570}"/>
              </a:ext>
            </a:extLst>
          </p:cNvPr>
          <p:cNvSpPr/>
          <p:nvPr/>
        </p:nvSpPr>
        <p:spPr>
          <a:xfrm>
            <a:off x="8955205" y="2469242"/>
            <a:ext cx="746898" cy="287701"/>
          </a:xfrm>
          <a:prstGeom prst="rect">
            <a:avLst/>
          </a:prstGeom>
          <a:solidFill>
            <a:srgbClr val="FFE600"/>
          </a:solidFill>
          <a:ln w="19050">
            <a:solidFill>
              <a:srgbClr val="1F1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+67%</a:t>
            </a:r>
          </a:p>
        </p:txBody>
      </p:sp>
      <p:sp>
        <p:nvSpPr>
          <p:cNvPr id="32" name="TextBox 31">
            <a:extLst>
              <a:ext uri="{FF2B5EF4-FFF2-40B4-BE49-F238E27FC236}">
                <a16:creationId xmlns:a16="http://schemas.microsoft.com/office/drawing/2014/main" id="{A889A40A-2D2B-673C-88C1-3E3B016AF8AD}"/>
              </a:ext>
            </a:extLst>
          </p:cNvPr>
          <p:cNvSpPr txBox="1"/>
          <p:nvPr/>
        </p:nvSpPr>
        <p:spPr>
          <a:xfrm>
            <a:off x="8955205" y="3280249"/>
            <a:ext cx="746899" cy="369332"/>
          </a:xfrm>
          <a:prstGeom prst="rect">
            <a:avLst/>
          </a:prstGeom>
          <a:noFill/>
        </p:spPr>
        <p:txBody>
          <a:bodyPr wrap="square" rtlCol="0">
            <a:spAutoFit/>
          </a:bodyPr>
          <a:lstStyle/>
          <a:p>
            <a:pPr marL="0" marR="0" lvl="0" indent="0" algn="ctr" defTabSz="1172398"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vs. monthly average prior to TV launch</a:t>
            </a:r>
          </a:p>
        </p:txBody>
      </p:sp>
      <p:sp>
        <p:nvSpPr>
          <p:cNvPr id="33" name="Rectangle 32">
            <a:extLst>
              <a:ext uri="{FF2B5EF4-FFF2-40B4-BE49-F238E27FC236}">
                <a16:creationId xmlns:a16="http://schemas.microsoft.com/office/drawing/2014/main" id="{A3F70CF8-9AFB-20B7-1F88-64974A000E53}"/>
              </a:ext>
            </a:extLst>
          </p:cNvPr>
          <p:cNvSpPr/>
          <p:nvPr/>
        </p:nvSpPr>
        <p:spPr>
          <a:xfrm>
            <a:off x="8955205" y="2791678"/>
            <a:ext cx="746898" cy="492330"/>
          </a:xfrm>
          <a:prstGeom prst="rect">
            <a:avLst/>
          </a:prstGeom>
          <a:solidFill>
            <a:srgbClr val="FFE600"/>
          </a:solidFill>
          <a:ln w="19050">
            <a:solidFill>
              <a:srgbClr val="1F1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+519K</a:t>
            </a:r>
            <a:br>
              <a:rPr kumimoji="0" lang="en-US" sz="1100" b="1" i="0" u="sng"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br>
            <a:r>
              <a:rPr kumimoji="0" lang="en-US" sz="70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monthly uniques</a:t>
            </a:r>
            <a:endParaRPr kumimoji="0" lang="en-US" sz="105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0F816232-96F9-A6C5-5BC0-17E5AEEA7F76}"/>
              </a:ext>
            </a:extLst>
          </p:cNvPr>
          <p:cNvSpPr/>
          <p:nvPr/>
        </p:nvSpPr>
        <p:spPr>
          <a:xfrm>
            <a:off x="11294035" y="2407464"/>
            <a:ext cx="746898" cy="287701"/>
          </a:xfrm>
          <a:prstGeom prst="rect">
            <a:avLst/>
          </a:prstGeom>
          <a:solidFill>
            <a:srgbClr val="FFE600"/>
          </a:solidFill>
          <a:ln w="19050">
            <a:solidFill>
              <a:srgbClr val="1F1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+70%</a:t>
            </a:r>
          </a:p>
        </p:txBody>
      </p:sp>
      <p:sp>
        <p:nvSpPr>
          <p:cNvPr id="7" name="TextBox 6">
            <a:extLst>
              <a:ext uri="{FF2B5EF4-FFF2-40B4-BE49-F238E27FC236}">
                <a16:creationId xmlns:a16="http://schemas.microsoft.com/office/drawing/2014/main" id="{52B5B8B7-5B77-1C1B-B257-962B8CD5B01C}"/>
              </a:ext>
            </a:extLst>
          </p:cNvPr>
          <p:cNvSpPr txBox="1"/>
          <p:nvPr/>
        </p:nvSpPr>
        <p:spPr>
          <a:xfrm>
            <a:off x="11294035" y="3218471"/>
            <a:ext cx="746899" cy="369332"/>
          </a:xfrm>
          <a:prstGeom prst="rect">
            <a:avLst/>
          </a:prstGeom>
          <a:noFill/>
        </p:spPr>
        <p:txBody>
          <a:bodyPr wrap="square" rtlCol="0">
            <a:spAutoFit/>
          </a:bodyPr>
          <a:lstStyle/>
          <a:p>
            <a:pPr marL="0" marR="0" lvl="0" indent="0" algn="ctr" defTabSz="1172398"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vs. monthly average prior to TV launch</a:t>
            </a:r>
          </a:p>
        </p:txBody>
      </p:sp>
      <p:sp>
        <p:nvSpPr>
          <p:cNvPr id="10" name="Rectangle 9">
            <a:extLst>
              <a:ext uri="{FF2B5EF4-FFF2-40B4-BE49-F238E27FC236}">
                <a16:creationId xmlns:a16="http://schemas.microsoft.com/office/drawing/2014/main" id="{FE831765-5293-B289-DC87-8E18565E2B18}"/>
              </a:ext>
            </a:extLst>
          </p:cNvPr>
          <p:cNvSpPr/>
          <p:nvPr/>
        </p:nvSpPr>
        <p:spPr>
          <a:xfrm>
            <a:off x="11294035" y="2729900"/>
            <a:ext cx="746898" cy="492330"/>
          </a:xfrm>
          <a:prstGeom prst="rect">
            <a:avLst/>
          </a:prstGeom>
          <a:solidFill>
            <a:srgbClr val="FFE600"/>
          </a:solidFill>
          <a:ln w="19050">
            <a:solidFill>
              <a:srgbClr val="1F1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+548K</a:t>
            </a:r>
            <a:br>
              <a:rPr kumimoji="0" lang="en-US" sz="1100" b="1" i="0" u="sng"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br>
            <a:r>
              <a:rPr kumimoji="0" lang="en-US" sz="70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monthly uniques</a:t>
            </a:r>
            <a:endParaRPr kumimoji="0" lang="en-US" sz="1050" b="0" i="0" u="none"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493CABBA-CF33-54D3-E01E-D18EB7FB5D04}"/>
              </a:ext>
            </a:extLst>
          </p:cNvPr>
          <p:cNvSpPr txBox="1"/>
          <p:nvPr/>
        </p:nvSpPr>
        <p:spPr>
          <a:xfrm>
            <a:off x="2943225" y="5543987"/>
            <a:ext cx="1304925"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‘of TV activity’</a:t>
            </a:r>
          </a:p>
        </p:txBody>
      </p:sp>
      <p:sp>
        <p:nvSpPr>
          <p:cNvPr id="21" name="TextBox 20">
            <a:extLst>
              <a:ext uri="{FF2B5EF4-FFF2-40B4-BE49-F238E27FC236}">
                <a16:creationId xmlns:a16="http://schemas.microsoft.com/office/drawing/2014/main" id="{674E5D43-57F2-3AEC-FF81-DDE74924B1A1}"/>
              </a:ext>
            </a:extLst>
          </p:cNvPr>
          <p:cNvSpPr txBox="1"/>
          <p:nvPr/>
        </p:nvSpPr>
        <p:spPr>
          <a:xfrm>
            <a:off x="5288541" y="5543987"/>
            <a:ext cx="1304925"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‘of TV activity’</a:t>
            </a:r>
          </a:p>
        </p:txBody>
      </p:sp>
      <p:sp>
        <p:nvSpPr>
          <p:cNvPr id="22" name="TextBox 21">
            <a:extLst>
              <a:ext uri="{FF2B5EF4-FFF2-40B4-BE49-F238E27FC236}">
                <a16:creationId xmlns:a16="http://schemas.microsoft.com/office/drawing/2014/main" id="{FFB83FEB-4498-9466-ABD6-BD4A6FC6EAF4}"/>
              </a:ext>
            </a:extLst>
          </p:cNvPr>
          <p:cNvSpPr txBox="1"/>
          <p:nvPr/>
        </p:nvSpPr>
        <p:spPr>
          <a:xfrm>
            <a:off x="7633857" y="5543987"/>
            <a:ext cx="1304925"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‘of TV activity’</a:t>
            </a:r>
          </a:p>
        </p:txBody>
      </p:sp>
      <p:sp>
        <p:nvSpPr>
          <p:cNvPr id="20" name="Rectangle 19">
            <a:extLst>
              <a:ext uri="{FF2B5EF4-FFF2-40B4-BE49-F238E27FC236}">
                <a16:creationId xmlns:a16="http://schemas.microsoft.com/office/drawing/2014/main" id="{B2E0B28B-F1C6-68A0-4F5E-93E0BC096283}"/>
              </a:ext>
            </a:extLst>
          </p:cNvPr>
          <p:cNvSpPr/>
          <p:nvPr/>
        </p:nvSpPr>
        <p:spPr>
          <a:xfrm>
            <a:off x="10267952" y="0"/>
            <a:ext cx="1924048" cy="1671565"/>
          </a:xfrm>
          <a:prstGeom prst="rect">
            <a:avLst/>
          </a:prstGeom>
          <a:noFill/>
          <a:ln w="28575">
            <a:solidFill>
              <a:srgbClr val="ED3C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059FF4D7-74D5-2162-051D-18C84B066837}"/>
              </a:ext>
            </a:extLst>
          </p:cNvPr>
          <p:cNvSpPr txBox="1"/>
          <p:nvPr/>
        </p:nvSpPr>
        <p:spPr>
          <a:xfrm>
            <a:off x="10233660" y="26057"/>
            <a:ext cx="199644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rPr>
              <a:t>Scan or click to access more attribution insights</a:t>
            </a:r>
          </a:p>
        </p:txBody>
      </p:sp>
      <p:pic>
        <p:nvPicPr>
          <p:cNvPr id="35" name="Picture 2">
            <a:hlinkClick r:id="rId3"/>
            <a:extLst>
              <a:ext uri="{FF2B5EF4-FFF2-40B4-BE49-F238E27FC236}">
                <a16:creationId xmlns:a16="http://schemas.microsoft.com/office/drawing/2014/main" id="{C198B3EC-ED34-E668-1ECF-5DFDACF796DC}"/>
              </a:ext>
            </a:extLst>
          </p:cNvPr>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l="8627" t="8925" r="8225" b="7734"/>
          <a:stretch/>
        </p:blipFill>
        <p:spPr bwMode="auto">
          <a:xfrm>
            <a:off x="10676741" y="521763"/>
            <a:ext cx="1106470" cy="1109038"/>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a:extLst>
              <a:ext uri="{FF2B5EF4-FFF2-40B4-BE49-F238E27FC236}">
                <a16:creationId xmlns:a16="http://schemas.microsoft.com/office/drawing/2014/main" id="{B2194D51-9DE5-7F19-C021-F2CBDFF78357}"/>
              </a:ext>
            </a:extLst>
          </p:cNvPr>
          <p:cNvSpPr/>
          <p:nvPr/>
        </p:nvSpPr>
        <p:spPr>
          <a:xfrm>
            <a:off x="0" y="-1"/>
            <a:ext cx="2943225" cy="304695"/>
          </a:xfrm>
          <a:prstGeom prst="rect">
            <a:avLst/>
          </a:prstGeom>
          <a:solidFill>
            <a:srgbClr val="1B146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Sustained TV Presence Lifts Web Traffic</a:t>
            </a:r>
          </a:p>
        </p:txBody>
      </p:sp>
      <p:sp>
        <p:nvSpPr>
          <p:cNvPr id="37" name="Rectangle 36">
            <a:extLst>
              <a:ext uri="{FF2B5EF4-FFF2-40B4-BE49-F238E27FC236}">
                <a16:creationId xmlns:a16="http://schemas.microsoft.com/office/drawing/2014/main" id="{6B860A9C-3014-59BC-BD24-C47108B6B9F6}"/>
              </a:ext>
            </a:extLst>
          </p:cNvPr>
          <p:cNvSpPr/>
          <p:nvPr/>
        </p:nvSpPr>
        <p:spPr>
          <a:xfrm>
            <a:off x="75405" y="440921"/>
            <a:ext cx="10346789"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rPr>
              <a:t>Sustained Presence: </a:t>
            </a:r>
            <a:r>
              <a:rPr kumimoji="0" lang="en-US" sz="2600" b="1"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Website traffic grows incrementally through a TV ad campaign</a:t>
            </a:r>
            <a:r>
              <a:rPr lang="en-US" sz="2600" b="1">
                <a:solidFill>
                  <a:srgbClr val="1B1464"/>
                </a:solidFill>
                <a:latin typeface="Arial" panose="020B0604020202020204" pitchFamily="34" charset="0"/>
                <a:cs typeface="Arial" panose="020B0604020202020204" pitchFamily="34" charset="0"/>
              </a:rPr>
              <a:t> for brands with significant continuity</a:t>
            </a:r>
            <a:endParaRPr kumimoji="0" lang="en-US" sz="2600" b="1"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endParaRPr>
          </a:p>
        </p:txBody>
      </p:sp>
      <p:pic>
        <p:nvPicPr>
          <p:cNvPr id="39" name="Picture 38">
            <a:extLst>
              <a:ext uri="{FF2B5EF4-FFF2-40B4-BE49-F238E27FC236}">
                <a16:creationId xmlns:a16="http://schemas.microsoft.com/office/drawing/2014/main" id="{31B0E6B7-BD75-3006-0C13-A2C216935F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1"/>
          <a:stretch/>
        </p:blipFill>
        <p:spPr>
          <a:xfrm>
            <a:off x="483207" y="6519043"/>
            <a:ext cx="11708793" cy="350107"/>
          </a:xfrm>
          <a:prstGeom prst="rect">
            <a:avLst/>
          </a:prstGeom>
        </p:spPr>
      </p:pic>
      <p:sp>
        <p:nvSpPr>
          <p:cNvPr id="40" name="Rectangle 39">
            <a:extLst>
              <a:ext uri="{FF2B5EF4-FFF2-40B4-BE49-F238E27FC236}">
                <a16:creationId xmlns:a16="http://schemas.microsoft.com/office/drawing/2014/main" id="{A07685A4-4DF6-AD1C-E1E0-466AB9A22ED5}"/>
              </a:ext>
            </a:extLst>
          </p:cNvPr>
          <p:cNvSpPr/>
          <p:nvPr/>
        </p:nvSpPr>
        <p:spPr>
          <a:xfrm>
            <a:off x="483207" y="6533170"/>
            <a:ext cx="11687274"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150" normalizeH="0" baseline="0" noProof="0">
                <a:ln>
                  <a:noFill/>
                </a:ln>
                <a:solidFill>
                  <a:srgbClr val="00BFF2"/>
                </a:solidFill>
                <a:effectLst/>
                <a:uLnTx/>
                <a:uFillTx/>
                <a:latin typeface="Arial" panose="020B0604020202020204" pitchFamily="34" charset="0"/>
                <a:ea typeface="Open Sans" panose="020B0606030504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theVAB.com/insights</a:t>
            </a:r>
            <a:endParaRPr kumimoji="0" lang="en-US" sz="1800" b="1" i="0" u="sng" strike="noStrike" kern="1200" cap="none" spc="150" normalizeH="0" baseline="0" noProof="0">
              <a:ln>
                <a:noFill/>
              </a:ln>
              <a:solidFill>
                <a:srgbClr val="00BFF2"/>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42" name="TextBox 41">
            <a:hlinkClick r:id="rId7"/>
            <a:extLst>
              <a:ext uri="{FF2B5EF4-FFF2-40B4-BE49-F238E27FC236}">
                <a16:creationId xmlns:a16="http://schemas.microsoft.com/office/drawing/2014/main" id="{2FCB4988-B6C1-E2CA-3DEE-B1CE397519D9}"/>
              </a:ext>
            </a:extLst>
          </p:cNvPr>
          <p:cNvSpPr txBox="1">
            <a:spLocks/>
          </p:cNvSpPr>
          <p:nvPr/>
        </p:nvSpPr>
        <p:spPr>
          <a:xfrm>
            <a:off x="-3" y="6274794"/>
            <a:ext cx="12202272" cy="276999"/>
          </a:xfrm>
          <a:prstGeom prst="rect">
            <a:avLst/>
          </a:prstGeom>
          <a:solidFill>
            <a:srgbClr val="ED3C8D"/>
          </a:solidFill>
          <a:ln>
            <a:solidFill>
              <a:schemeClr val="bg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Click here to download VAB’s full report, </a:t>
            </a:r>
            <a:r>
              <a:rPr kumimoji="0" lang="en-US" sz="1200" b="1" i="1" u="none" strike="noStrike" kern="1200" cap="none" spc="0" normalizeH="0" baseline="0" noProof="0">
                <a:ln>
                  <a:noFill/>
                </a:ln>
                <a:solidFill>
                  <a:srgbClr val="FFE600"/>
                </a:solidFill>
                <a:effectLst/>
                <a:uLnTx/>
                <a:uFillTx/>
                <a:latin typeface="Arial" panose="020B0604020202020204" pitchFamily="34" charset="0"/>
                <a:cs typeface="Arial" panose="020B0604020202020204" pitchFamily="34" charset="0"/>
              </a:rPr>
              <a:t>‘</a:t>
            </a:r>
            <a:r>
              <a:rPr kumimoji="0" lang="en-US" sz="1200" b="1" i="1" u="sng" strike="noStrike" kern="1200" cap="none" spc="0" normalizeH="0" baseline="0" noProof="0">
                <a:ln>
                  <a:noFill/>
                </a:ln>
                <a:solidFill>
                  <a:srgbClr val="FFE600"/>
                </a:solidFill>
                <a:effectLst/>
                <a:uLnTx/>
                <a:uFillTx/>
                <a:latin typeface="Arial" panose="020B0604020202020204" pitchFamily="34" charset="0"/>
                <a:cs typeface="Arial" panose="020B0604020202020204" pitchFamily="34" charset="0"/>
              </a:rPr>
              <a:t>A Commanding Presence: How Ad Continuity in Multiscreen TV Drives Incremental Growth for Brands</a:t>
            </a:r>
            <a:r>
              <a:rPr kumimoji="0" lang="en-US" sz="1200" b="1" i="1" u="none" strike="noStrike" kern="120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kumimoji="0" lang="en-US" sz="1200" b="1" i="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to learn more</a:t>
            </a:r>
          </a:p>
        </p:txBody>
      </p:sp>
      <p:sp>
        <p:nvSpPr>
          <p:cNvPr id="43" name="TextBox 42">
            <a:extLst>
              <a:ext uri="{FF2B5EF4-FFF2-40B4-BE49-F238E27FC236}">
                <a16:creationId xmlns:a16="http://schemas.microsoft.com/office/drawing/2014/main" id="{686C359E-DBD2-DBC5-E0E9-CAF9B64B713E}"/>
              </a:ext>
            </a:extLst>
          </p:cNvPr>
          <p:cNvSpPr txBox="1"/>
          <p:nvPr/>
        </p:nvSpPr>
        <p:spPr>
          <a:xfrm>
            <a:off x="9955400" y="5543987"/>
            <a:ext cx="1304925"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Between</a:t>
            </a:r>
            <a:br>
              <a:rPr kumimoji="0" lang="en-US" sz="1100" b="1"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br>
            <a:r>
              <a:rPr kumimoji="0" lang="en-US" sz="1100" b="1"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Jan ’21 – Dec ‘24</a:t>
            </a:r>
          </a:p>
        </p:txBody>
      </p:sp>
    </p:spTree>
    <p:extLst>
      <p:ext uri="{BB962C8B-B14F-4D97-AF65-F5344CB8AC3E}">
        <p14:creationId xmlns:p14="http://schemas.microsoft.com/office/powerpoint/2010/main" val="26061751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4291D3CFFFB3468A8BEBC160241642" ma:contentTypeVersion="19" ma:contentTypeDescription="Create a new document." ma:contentTypeScope="" ma:versionID="ca9a50b37f8fd7aa2bb61aaf8ef7694c">
  <xsd:schema xmlns:xsd="http://www.w3.org/2001/XMLSchema" xmlns:xs="http://www.w3.org/2001/XMLSchema" xmlns:p="http://schemas.microsoft.com/office/2006/metadata/properties" xmlns:ns2="97cdb7a3-d8d8-4d5a-8559-ae518cf29f49" xmlns:ns3="8ffbcc2d-a520-42b9-8ca7-e090664160a6" targetNamespace="http://schemas.microsoft.com/office/2006/metadata/properties" ma:root="true" ma:fieldsID="157455a0c779238415b359be0495f7ed" ns2:_="" ns3:_="">
    <xsd:import namespace="97cdb7a3-d8d8-4d5a-8559-ae518cf29f49"/>
    <xsd:import namespace="8ffbcc2d-a520-42b9-8ca7-e090664160a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cdb7a3-d8d8-4d5a-8559-ae518cf29f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c637ead-fd64-45b4-abde-ec2d09ec10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fbcc2d-a520-42b9-8ca7-e090664160a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92ae5e6-0bf7-4809-94d2-b453c12df252}" ma:internalName="TaxCatchAll" ma:showField="CatchAllData" ma:web="8ffbcc2d-a520-42b9-8ca7-e090664160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ffbcc2d-a520-42b9-8ca7-e090664160a6" xsi:nil="true"/>
    <lcf76f155ced4ddcb4097134ff3c332f xmlns="97cdb7a3-d8d8-4d5a-8559-ae518cf29f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603AA38-1FF4-4167-AA12-E93FDC298AAA}"/>
</file>

<file path=customXml/itemProps2.xml><?xml version="1.0" encoding="utf-8"?>
<ds:datastoreItem xmlns:ds="http://schemas.openxmlformats.org/officeDocument/2006/customXml" ds:itemID="{5328A92C-261D-4A23-8880-79E07EF8EADC}"/>
</file>

<file path=customXml/itemProps3.xml><?xml version="1.0" encoding="utf-8"?>
<ds:datastoreItem xmlns:ds="http://schemas.openxmlformats.org/officeDocument/2006/customXml" ds:itemID="{3114A535-AB49-4B6B-ABA3-D454130AD143}"/>
</file>

<file path=docProps/app.xml><?xml version="1.0" encoding="utf-8"?>
<Properties xmlns="http://schemas.openxmlformats.org/officeDocument/2006/extended-properties" xmlns:vt="http://schemas.openxmlformats.org/officeDocument/2006/docPropsVTypes">
  <TotalTime>0</TotalTime>
  <Words>321</Words>
  <Application>Microsoft Office PowerPoint</Application>
  <PresentationFormat>Widescreen</PresentationFormat>
  <Paragraphs>24</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Aptos Display</vt:lpstr>
      <vt:lpstr>Arial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Dylan Breger</dc:creator>
  <cp:lastModifiedBy>Dylan Breger</cp:lastModifiedBy>
  <cp:revision>1</cp:revision>
  <dcterms:created xsi:type="dcterms:W3CDTF">2026-03-11T16:50:12Z</dcterms:created>
  <dcterms:modified xsi:type="dcterms:W3CDTF">2026-03-11T16:50:20Z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0x010100C24291D3CFFFB3468A8BEBC160241642</vt:lpwstr>
  </property>
</Properties>
</file>