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33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51:09.469" v="0"/>
      <pc:docMkLst>
        <pc:docMk/>
      </pc:docMkLst>
      <pc:sldChg chg="add">
        <pc:chgData name="Dylan Breger" userId="9b3da09f-10fe-42ec-9aa5-9fa2a3e9cc20" providerId="ADAL" clId="{F98534C6-B0C5-430B-9C0B-35D9871B4C23}" dt="2026-07-14T01:51:09.469" v="0"/>
        <pc:sldMkLst>
          <pc:docMk/>
          <pc:sldMk cId="1764472684" sldId="214747433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411355807086613"/>
          <c:y val="9.5538603982371517E-2"/>
          <c:w val="0.47082148129921259"/>
          <c:h val="0.9044613960176284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1F1A6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AAA-4BA5-97A8-BB9C69089B90}"/>
              </c:ext>
            </c:extLst>
          </c:dPt>
          <c:dPt>
            <c:idx val="1"/>
            <c:bubble3D val="0"/>
            <c:spPr>
              <a:solidFill>
                <a:srgbClr val="00BFF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AAA-4BA5-97A8-BB9C69089B90}"/>
              </c:ext>
            </c:extLst>
          </c:dPt>
          <c:dPt>
            <c:idx val="2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AAA-4BA5-97A8-BB9C69089B90}"/>
              </c:ext>
            </c:extLst>
          </c:dPt>
          <c:dPt>
            <c:idx val="3"/>
            <c:bubble3D val="0"/>
            <c:spPr>
              <a:solidFill>
                <a:srgbClr val="4EBEA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AAA-4BA5-97A8-BB9C69089B90}"/>
              </c:ext>
            </c:extLst>
          </c:dPt>
          <c:dLbls>
            <c:dLbl>
              <c:idx val="0"/>
              <c:layout>
                <c:manualLayout>
                  <c:x val="-0.26673406742125982"/>
                  <c:y val="-9.8896860148733015E-2"/>
                </c:manualLayout>
              </c:layout>
              <c:tx>
                <c:rich>
                  <a:bodyPr/>
                  <a:lstStyle/>
                  <a:p>
                    <a:fld id="{2A0C908C-0316-42AF-BB95-29055B25DBD5}" type="CATEGORYNAME">
                      <a:rPr lang="en-US" sz="1300" b="1" u="sng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endParaRPr lang="en-US" sz="1300" b="1" u="sng" baseline="0">
                      <a:solidFill>
                        <a:schemeClr val="bg1"/>
                      </a:solidFill>
                    </a:endParaRPr>
                  </a:p>
                  <a:p>
                    <a:fld id="{4527ABEC-922B-4205-82F0-A2503190DB3C}" type="VALUE">
                      <a:rPr lang="en-US" sz="2000" b="1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703900098425192"/>
                      <c:h val="0.1406544106083055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AAA-4BA5-97A8-BB9C69089B90}"/>
                </c:ext>
              </c:extLst>
            </c:dLbl>
            <c:dLbl>
              <c:idx val="1"/>
              <c:layout>
                <c:manualLayout>
                  <c:x val="0.19773769685039369"/>
                  <c:y val="-2.2112224880184862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197" b="0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EF940C7E-C80D-4621-96C5-EA6994DAB135}" type="CATEGORYNAME">
                      <a:rPr lang="en-US" sz="1300" b="1" u="sng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300" b="1" u="sng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F08155E4-E212-46B0-BB76-BEAC1DAC2A1A}" type="VALUE">
                      <a:rPr lang="en-US" sz="2000" b="1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EAAA-4BA5-97A8-BB9C69089B90}"/>
                </c:ext>
              </c:extLst>
            </c:dLbl>
            <c:dLbl>
              <c:idx val="2"/>
              <c:layout>
                <c:manualLayout>
                  <c:x val="-7.5840428149606301E-2"/>
                  <c:y val="0.11910788634431346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197" b="1" i="0" u="sng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F0D86CA3-99F6-4F5B-A393-684655A518A2}" type="CATEGORYNAME">
                      <a:rPr lang="en-US" sz="1300" b="1" u="sng">
                        <a:solidFill>
                          <a:srgbClr val="1F1A62"/>
                        </a:solidFill>
                      </a:rPr>
                      <a:pPr>
                        <a:defRPr b="1" u="sng"/>
                      </a:pPr>
                      <a:t>[CATEGORY NAME]</a:t>
                    </a:fld>
                    <a:endParaRPr lang="en-US" sz="1300" b="1" u="sng" baseline="0">
                      <a:solidFill>
                        <a:srgbClr val="1F1A62"/>
                      </a:solidFill>
                    </a:endParaRPr>
                  </a:p>
                  <a:p>
                    <a:pPr>
                      <a:defRPr b="1" u="sng"/>
                    </a:pPr>
                    <a:fld id="{D8FED287-658E-42BF-8A22-9E93B7DBB20F}" type="VALUE">
                      <a:rPr lang="en-US" sz="2000" b="1" u="none">
                        <a:solidFill>
                          <a:srgbClr val="1F1A62"/>
                        </a:solidFill>
                      </a:rPr>
                      <a:pPr>
                        <a:defRPr b="1" u="sng"/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1" i="0" u="sng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AAA-4BA5-97A8-BB9C69089B90}"/>
                </c:ext>
              </c:extLst>
            </c:dLbl>
            <c:dLbl>
              <c:idx val="3"/>
              <c:layout>
                <c:manualLayout>
                  <c:x val="-0.15723068405511811"/>
                  <c:y val="2.7782474869246766E-2"/>
                </c:manualLayout>
              </c:layout>
              <c:tx>
                <c:rich>
                  <a:bodyPr/>
                  <a:lstStyle/>
                  <a:p>
                    <a:fld id="{25AE1D9C-A4A6-463F-91A1-F56358B5081F}" type="CATEGORYNAME">
                      <a:rPr lang="en-US" b="1" u="sng">
                        <a:solidFill>
                          <a:srgbClr val="1F1A62"/>
                        </a:solidFill>
                      </a:rPr>
                      <a:pPr/>
                      <a:t>[CATEGORY NAME]</a:t>
                    </a:fld>
                    <a:endParaRPr lang="en-US" b="1" u="sng" baseline="0">
                      <a:solidFill>
                        <a:srgbClr val="1F1A62"/>
                      </a:solidFill>
                    </a:endParaRPr>
                  </a:p>
                  <a:p>
                    <a:fld id="{2AA52BAA-16C0-4927-9DA6-B9969AC4A5BA}" type="VALUE">
                      <a:rPr lang="en-US" sz="2000" b="1">
                        <a:solidFill>
                          <a:srgbClr val="1F1A6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EAAA-4BA5-97A8-BB9C69089B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Long-term brand equity</c:v>
                </c:pt>
                <c:pt idx="1">
                  <c:v>Marketing spend</c:v>
                </c:pt>
                <c:pt idx="2">
                  <c:v>Citation volume</c:v>
                </c:pt>
                <c:pt idx="3">
                  <c:v>Influencer / PR reach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0.63</c:v>
                </c:pt>
                <c:pt idx="1">
                  <c:v>0.22</c:v>
                </c:pt>
                <c:pt idx="2">
                  <c:v>0.11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AA-4BA5-97A8-BB9C69089B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A78A1-6BEA-4F9C-9C59-B907F39F9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1E08C7-1C84-C967-0591-6A9E17451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25BE9-C13E-4545-6B51-BD14E5D09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C02D7-3307-6B23-56F6-63A2D089A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88B99-5B74-54D8-512D-E8D0597CA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53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21C61-24B0-0CD1-29F9-449FE5E9D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C47C0D-07E4-512F-1F07-76AFCB7244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4AAAA-B748-B8E4-9284-8BCEDA3C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00FE9-D882-1C67-7CC0-B6BDE53AA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BD748-C3F9-1F7C-3CC2-C8D6DC88D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26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B84C5C-66C3-75D5-8455-B3216BE6D2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D5A49E-35A6-3D15-83C5-6A3CF5524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F5D45-4A54-BC8D-6E47-7C8FC8205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0798D-A509-005B-47B7-C70AC6BD9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CFD04-A2D4-E6E4-61DF-0F2FAFCB3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05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C8864-E487-BC7E-1523-008F09051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B7E5E-5E9D-A939-6AE9-FA4EE2E23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5AA81-DC7C-EB34-6C66-9CA59E7DF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9BC7-F60B-FC71-63A9-72E2C2235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D6602-FB2C-E211-9101-2E799B16E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59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65C5-86E6-F0B8-2526-5FD10119A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B8C6C5-D0EE-7F37-A8E9-EDCD4BDCDA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3324F-9BA1-6070-7BB0-46F4CF73F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71779-B00C-2D15-ED29-CE60E42EF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0632F-4251-EF78-0F6E-1265C4C43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5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F703D-5194-85C0-8EFF-2BFE5F1C2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E3C78-49C0-E955-A6F2-D288D95E3A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F48187-9471-C55A-B332-A4BF6E6DC0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A7B098-B1AB-584B-3F80-E97759FC7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6271E-7CBA-B404-FF6B-4F45CDDC9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2B4F1D-E471-4D6E-4286-93572D1FC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05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42989-AF2D-2584-037E-2E105DA82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B4713-E873-9C25-F1EB-65D3D159A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1A771B-475F-9EC0-C019-5A77CF8079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A4A00F-2CC3-A041-095C-9B7E026FFC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1EE208-7A7C-7F61-48BF-A62B5B1970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E9A77A-1200-F287-3BE9-9D4FAF93C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A63ECC-7D48-4036-1986-0DF90B0D8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EFECDB-0C0D-5AA5-611C-442F980A9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9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C7B96-34FF-794B-022E-3191B0904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90B33C-31B7-60C0-3918-EFD438C7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390155-1D4C-0F86-EBA0-CD71B489F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BCA629-093A-1916-A2DC-EED810757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4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A7E551-9D03-7FC8-F06D-DC8A6D8D8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E5C268-5782-FA25-07EE-18BC34D2C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C8FFA7-AE83-8969-4465-9AEF5C7C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3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8F9C8-CD66-D8FC-3121-824C114CC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21D6D-7379-E772-9795-2788CDACD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1D1123-BCCC-0B62-2C95-F1D6EF6B4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AE9C52-3A37-B57F-08D6-9D7C18E8E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111860-9432-06A2-EE8C-E7A5B9B4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053276-C14D-1DBE-9509-5010072AF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3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48120-951D-2720-98AB-19CEF52C0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476B52-53F7-7387-7C16-AFFCA4199D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5FE7A-6BA4-828F-47BE-7E6BA98FE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C267BA-9705-53FE-350E-0DB424041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9E8872-5E00-647F-4AB6-1CB1A6387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897EF-EBD5-8BA3-54C4-9CEA11849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63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92C75F-A401-A550-5004-458B826A9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20ABB5-233E-5093-1189-BF017FE9D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4EA22-E91F-FDD3-B0F7-A86F90514F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CE4950-D59D-48B2-B52E-3FA4690EAB2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559E29-2002-621C-DC65-B9E58B5454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C7B419-E5EC-9547-75E0-C430ECE840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0E3B2-3B5D-4AE5-B9CC-0AA15B3FD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50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thevab.com/insight/what-ai-fluency-why-its-essential-for-the-modern-marketer?utm_source=grab-and-go&amp;utm_medium=vab-insights&amp;utm_campaign=" TargetMode="External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0D680-E05F-E424-D2FD-5CAD8895A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65C3D45-2CD2-6DA7-98D0-2D3759265665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E598B7-7D7B-0127-3033-07A7B1F6D40E}"/>
              </a:ext>
            </a:extLst>
          </p:cNvPr>
          <p:cNvSpPr txBox="1"/>
          <p:nvPr/>
        </p:nvSpPr>
        <p:spPr>
          <a:xfrm>
            <a:off x="2711769" y="1739021"/>
            <a:ext cx="6768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u="sng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Drivers of Large Language Model (LLM) Visibility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C8506E-12BE-6C82-DF59-F6E33FBA178B}"/>
              </a:ext>
            </a:extLst>
          </p:cNvPr>
          <p:cNvSpPr txBox="1"/>
          <p:nvPr/>
        </p:nvSpPr>
        <p:spPr>
          <a:xfrm>
            <a:off x="461689" y="6084083"/>
            <a:ext cx="117087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Charlie Oscar, WARC, March 2026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C39B97-D120-987F-1F74-B71703008B62}"/>
              </a:ext>
            </a:extLst>
          </p:cNvPr>
          <p:cNvSpPr/>
          <p:nvPr/>
        </p:nvSpPr>
        <p:spPr>
          <a:xfrm>
            <a:off x="1" y="0"/>
            <a:ext cx="2831690" cy="326354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Drivers of </a:t>
            </a: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/ LLM Visibility for Brands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3B9322-B667-D3CC-8994-12DA33E258D3}"/>
              </a:ext>
            </a:extLst>
          </p:cNvPr>
          <p:cNvSpPr/>
          <p:nvPr/>
        </p:nvSpPr>
        <p:spPr>
          <a:xfrm>
            <a:off x="6581" y="440921"/>
            <a:ext cx="103271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rand equity accounts for 63% of visibility through AI / LLM platforms, underscoring the need for continued brand marketing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0B4AC0-FECB-E6A9-D67A-34F7FF5A00D6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5E35E9-8667-7C57-FE99-0924C1969756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AI insights</a:t>
            </a:r>
          </a:p>
        </p:txBody>
      </p:sp>
      <p:pic>
        <p:nvPicPr>
          <p:cNvPr id="18" name="Picture 2">
            <a:hlinkClick r:id="rId2"/>
            <a:extLst>
              <a:ext uri="{FF2B5EF4-FFF2-40B4-BE49-F238E27FC236}">
                <a16:creationId xmlns:a16="http://schemas.microsoft.com/office/drawing/2014/main" id="{B6643120-0918-B4A7-08A8-957C033B66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7B8912-47EC-0406-076F-8DB39B416C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E72885F-622B-0892-6A12-91B83327FD69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9248581-7E3D-AFC5-B205-1A4A8AB8BA24}"/>
              </a:ext>
            </a:extLst>
          </p:cNvPr>
          <p:cNvGraphicFramePr/>
          <p:nvPr/>
        </p:nvGraphicFramePr>
        <p:xfrm>
          <a:off x="2031998" y="2091703"/>
          <a:ext cx="8128000" cy="3992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TextBox 3">
            <a:hlinkClick r:id="rId7"/>
            <a:extLst>
              <a:ext uri="{FF2B5EF4-FFF2-40B4-BE49-F238E27FC236}">
                <a16:creationId xmlns:a16="http://schemas.microsoft.com/office/drawing/2014/main" id="{4CD64881-BFCF-3615-7981-D816EF7E71A9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AI </a:t>
            </a:r>
            <a:r>
              <a:rPr lang="en-US" sz="1100" b="1" i="1" u="sng" err="1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Fleuncy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?’</a:t>
            </a:r>
            <a:endParaRPr kumimoji="0" lang="en-US" sz="1100" b="1" i="1" strike="noStrike" kern="1200" cap="none" spc="0" normalizeH="0" baseline="0" noProof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472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14A9C58-C0AB-4843-9CA3-94D799589211}"/>
</file>

<file path=customXml/itemProps2.xml><?xml version="1.0" encoding="utf-8"?>
<ds:datastoreItem xmlns:ds="http://schemas.openxmlformats.org/officeDocument/2006/customXml" ds:itemID="{C47DC410-C5A3-43AF-AD92-04EB253E3EDD}"/>
</file>

<file path=customXml/itemProps3.xml><?xml version="1.0" encoding="utf-8"?>
<ds:datastoreItem xmlns:ds="http://schemas.openxmlformats.org/officeDocument/2006/customXml" ds:itemID="{29419E55-953A-4A20-A330-F0F289D8455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2026-07-14T01:51:04Z</dcterms:created>
  <dcterms:modified xsi:type="dcterms:W3CDTF">2026-07-14T01:51:15Z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