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147474015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D304DF-7993-4FE0-B890-1690B0EBB141}" v="1" dt="2025-03-04T20:41:03.2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36D304DF-7993-4FE0-B890-1690B0EBB141}"/>
    <pc:docChg chg="addSld modSld">
      <pc:chgData name="Dylan Breger" userId="9b3da09f-10fe-42ec-9aa5-9fa2a3e9cc20" providerId="ADAL" clId="{36D304DF-7993-4FE0-B890-1690B0EBB141}" dt="2025-03-04T20:41:03.207" v="0"/>
      <pc:docMkLst>
        <pc:docMk/>
      </pc:docMkLst>
      <pc:sldChg chg="add">
        <pc:chgData name="Dylan Breger" userId="9b3da09f-10fe-42ec-9aa5-9fa2a3e9cc20" providerId="ADAL" clId="{36D304DF-7993-4FE0-B890-1690B0EBB141}" dt="2025-03-04T20:41:03.207" v="0"/>
        <pc:sldMkLst>
          <pc:docMk/>
          <pc:sldMk cId="2862351683" sldId="2147474015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Trust hardly ever / some of the time</c:v>
                </c:pt>
              </c:strCache>
            </c:strRef>
          </c:tx>
          <c:spPr>
            <a:solidFill>
              <a:srgbClr val="00BFF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Helvetica" panose="020B0403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Be inclusive and fair when considering the needs of different users</c:v>
                </c:pt>
                <c:pt idx="1">
                  <c:v>Keep your personal data secure</c:v>
                </c:pt>
                <c:pt idx="2">
                  <c:v>Make ethical and responsible design decisions</c:v>
                </c:pt>
                <c:pt idx="3">
                  <c:v>Choose to protect people's safety even if it hurts profits</c:v>
                </c:pt>
                <c:pt idx="4">
                  <c:v>Care about your mental health and well-being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0.51</c:v>
                </c:pt>
                <c:pt idx="1">
                  <c:v>0.52</c:v>
                </c:pt>
                <c:pt idx="2">
                  <c:v>0.53</c:v>
                </c:pt>
                <c:pt idx="3">
                  <c:v>0.62</c:v>
                </c:pt>
                <c:pt idx="4">
                  <c:v>0.64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630-43E8-93D9-71714218C84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Trust most of the time / always</c:v>
                </c:pt>
              </c:strCache>
            </c:strRef>
          </c:tx>
          <c:spPr>
            <a:solidFill>
              <a:srgbClr val="ED3C8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Helvetica" panose="020B0403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Be inclusive and fair when considering the needs of different users</c:v>
                </c:pt>
                <c:pt idx="1">
                  <c:v>Keep your personal data secure</c:v>
                </c:pt>
                <c:pt idx="2">
                  <c:v>Make ethical and responsible design decisions</c:v>
                </c:pt>
                <c:pt idx="3">
                  <c:v>Choose to protect people's safety even if it hurts profits</c:v>
                </c:pt>
                <c:pt idx="4">
                  <c:v>Care about your mental health and well-being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0.35</c:v>
                </c:pt>
                <c:pt idx="1">
                  <c:v>0.38</c:v>
                </c:pt>
                <c:pt idx="2">
                  <c:v>0.33</c:v>
                </c:pt>
                <c:pt idx="3">
                  <c:v>0.23</c:v>
                </c:pt>
                <c:pt idx="4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630-43E8-93D9-71714218C8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2020764799"/>
        <c:axId val="2020762879"/>
      </c:barChart>
      <c:catAx>
        <c:axId val="2020764799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B146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1B1464"/>
                </a:solidFill>
                <a:latin typeface="Helvetica" panose="020B0403020202020204" pitchFamily="34" charset="0"/>
                <a:ea typeface="+mn-ea"/>
                <a:cs typeface="+mn-cs"/>
              </a:defRPr>
            </a:pPr>
            <a:endParaRPr lang="en-US"/>
          </a:p>
        </c:txPr>
        <c:crossAx val="2020762879"/>
        <c:crosses val="autoZero"/>
        <c:auto val="1"/>
        <c:lblAlgn val="ctr"/>
        <c:lblOffset val="100"/>
        <c:noMultiLvlLbl val="0"/>
      </c:catAx>
      <c:valAx>
        <c:axId val="202076287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202076479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1B1464"/>
              </a:solidFill>
              <a:latin typeface="Helvetica" panose="020B0403020202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1B1464"/>
          </a:solidFill>
          <a:latin typeface="Helvetica" panose="020B0403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86E6C6-1891-4BED-9618-951A69749452}" type="datetimeFigureOut">
              <a:rPr lang="en-US" smtClean="0"/>
              <a:t>3/4/2025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BA68F4-5A18-44BE-9526-E37335799F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145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45C460-F1C7-47B5-B7A9-606210A0258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557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62FB4-F828-D3DB-ACB2-1C5F0A55FF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04B746-5DEB-33E9-0B9B-BB224CBBF6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E13B03-33C4-33B9-D565-2A11D82A1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12D4D-7A6D-4AD7-8E66-5187786BB03D}" type="datetimeFigureOut">
              <a:rPr lang="en-US" smtClean="0"/>
              <a:t>3/4/2025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5F47EF-5B4D-95FD-715E-AD7094D976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7F097C-ED1C-58B9-80EE-CEFE9FFD9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7D8A-9EC5-49CF-98DA-B7BCD9ABA7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899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EF96B1-B41F-E52E-7C3C-C5D1E480E5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01281B-B531-1319-38C4-89FCDFAA0A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5453B2-06C3-5820-032F-749F29D74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12D4D-7A6D-4AD7-8E66-5187786BB03D}" type="datetimeFigureOut">
              <a:rPr lang="en-US" smtClean="0"/>
              <a:t>3/4/2025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BE2E48-EA73-698B-5820-65133CA33E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B2DEE1-D8C5-4E97-DD76-7F8556E2A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7D8A-9EC5-49CF-98DA-B7BCD9ABA7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832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2144DF5-5EBB-7775-ECE8-23045C8510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211374E-3093-2749-86AB-6C6ADA8198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0BEE8C-C1B8-7B96-83E0-0A750D8AA0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12D4D-7A6D-4AD7-8E66-5187786BB03D}" type="datetimeFigureOut">
              <a:rPr lang="en-US" smtClean="0"/>
              <a:t>3/4/2025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97ECCE-23CB-FDA3-BA6E-B7F4A76C4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721CA6-C16C-B8AF-E943-1FC7C4B47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7D8A-9EC5-49CF-98DA-B7BCD9ABA7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588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0792D-0FCD-9A30-C9EA-8B6D329BFA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F5F293-F4E4-7B58-0E36-9BC34BC49B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BD3646-9E1F-71AB-249B-7282D34EE2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12D4D-7A6D-4AD7-8E66-5187786BB03D}" type="datetimeFigureOut">
              <a:rPr lang="en-US" smtClean="0"/>
              <a:t>3/4/2025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DF0BD2-E6DA-7B1F-5F3A-2C25AB4C07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BA31B7-BE90-FFC3-E4AB-9B83456851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7D8A-9EC5-49CF-98DA-B7BCD9ABA7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935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AF14B-2579-A709-380B-5F91A8068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D96D36-10C5-C02B-CADE-435BBB7C87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4213D-2547-D58A-CBF8-7224631235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12D4D-7A6D-4AD7-8E66-5187786BB03D}" type="datetimeFigureOut">
              <a:rPr lang="en-US" smtClean="0"/>
              <a:t>3/4/2025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516A8A-F677-2FFF-2771-CC12CB4B6F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512851-13C1-E918-7C3C-062337BDA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7D8A-9EC5-49CF-98DA-B7BCD9ABA7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122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2EC8CD-514E-9B2F-FE1C-B50704FDAF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009154-3F51-5832-3F4C-0C4D8860CF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47CD0F-5124-8E9A-4EAA-C1EEB2E780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EB3DAD-865A-408E-895D-3A26719E34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12D4D-7A6D-4AD7-8E66-5187786BB03D}" type="datetimeFigureOut">
              <a:rPr lang="en-US" smtClean="0"/>
              <a:t>3/4/2025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2FDAD9-678B-E702-CA7F-9D9281DE5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CF8D9-D5D8-24F1-5E37-BECFE05E15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7D8A-9EC5-49CF-98DA-B7BCD9ABA7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59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919E22-2DB8-D848-ED20-C29980FD0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305E05-B3D9-737B-6DB9-F8B86F4633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AD2AEF-CB81-97AE-DD6E-EC442FB745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B409B36-2332-4DA3-3D63-E0E2EC3212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6F7E987-6B69-FA8E-4B30-C965982DD1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664B7A2-7538-2875-15DD-3A7339743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12D4D-7A6D-4AD7-8E66-5187786BB03D}" type="datetimeFigureOut">
              <a:rPr lang="en-US" smtClean="0"/>
              <a:t>3/4/2025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71E41F-ECBA-6085-C19D-56D930F5C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B6156AF-456C-1E7E-ABCB-7E51016078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7D8A-9EC5-49CF-98DA-B7BCD9ABA7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941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F00E95-26AA-F97E-5100-B5407518C6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F9DDFA-FD29-30A2-2B7F-846933648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12D4D-7A6D-4AD7-8E66-5187786BB03D}" type="datetimeFigureOut">
              <a:rPr lang="en-US" smtClean="0"/>
              <a:t>3/4/2025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6F6249-D7EE-9B7A-CD90-A290BAF63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EB10A55-C407-2635-8BF5-06C5527D5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7D8A-9EC5-49CF-98DA-B7BCD9ABA7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821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B9B9949-5E18-878F-1F64-03A2FA3E07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12D4D-7A6D-4AD7-8E66-5187786BB03D}" type="datetimeFigureOut">
              <a:rPr lang="en-US" smtClean="0"/>
              <a:t>3/4/2025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AB14B-523F-5582-BBCE-290E410FC5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367FD4-1DCF-9751-AAC9-0F7E30326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7D8A-9EC5-49CF-98DA-B7BCD9ABA7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824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5FEE1-2736-106F-7174-31B3E8F7EB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37896-8D90-37CE-0F09-FB23E5E16E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A2F625-838F-7782-A6F4-A34E5CB2E5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3D4E59-2C4E-46A7-0DF9-AD0D15EB1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12D4D-7A6D-4AD7-8E66-5187786BB03D}" type="datetimeFigureOut">
              <a:rPr lang="en-US" smtClean="0"/>
              <a:t>3/4/2025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E27B21-7B98-B809-D2C7-DCDB9B1BFB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075DA6-DA0A-34E5-AB80-A0E203E3C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7D8A-9EC5-49CF-98DA-B7BCD9ABA7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040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46928-E27C-0452-A42A-8BB661CEA8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A1B4A28-3478-D417-ED2F-B2B32C96F1E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29DE2F-F49A-491D-7D38-2071BFC883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C7DBDF-975E-5F4E-9B4E-D203F9680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12D4D-7A6D-4AD7-8E66-5187786BB03D}" type="datetimeFigureOut">
              <a:rPr lang="en-US" smtClean="0"/>
              <a:t>3/4/2025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26CDE1-64F6-1D6C-238C-E50E635480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A54ED2-1721-0633-3F3F-FC9AF9CDC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7D8A-9EC5-49CF-98DA-B7BCD9ABA7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142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05DB2-20C5-1669-E347-982C710E84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1E6553-6218-6952-95EC-8128B9DC31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269696-4CC3-FFD4-42E8-C057C579F3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9C12D4D-7A6D-4AD7-8E66-5187786BB03D}" type="datetimeFigureOut">
              <a:rPr lang="en-US" smtClean="0"/>
              <a:t>3/4/2025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D4BE74-A706-AD63-DB87-EC1E92519D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67BEC9-4BD7-3479-8DE9-4194D4AAA4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0F17D8A-9EC5-49CF-98DA-B7BCD9ABA7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1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hyperlink" Target="https://thevab.com/signin?utm_source=grab-and-go&amp;utm_medium=vab-insights&amp;utm_campaign=" TargetMode="External"/><Relationship Id="rId4" Type="http://schemas.openxmlformats.org/officeDocument/2006/relationships/hyperlink" Target="https://thevab.com/insight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493C11-1D32-643E-FD9E-76FEEDA525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0B1F56C-2C4E-6C99-7F03-9B494E971482}"/>
              </a:ext>
            </a:extLst>
          </p:cNvPr>
          <p:cNvSpPr/>
          <p:nvPr/>
        </p:nvSpPr>
        <p:spPr>
          <a:xfrm>
            <a:off x="0" y="1765230"/>
            <a:ext cx="12191999" cy="5103920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64B029-8EC9-40EA-EB84-4FB97F5B5C97}"/>
              </a:ext>
            </a:extLst>
          </p:cNvPr>
          <p:cNvSpPr txBox="1"/>
          <p:nvPr/>
        </p:nvSpPr>
        <p:spPr>
          <a:xfrm>
            <a:off x="0" y="1794330"/>
            <a:ext cx="121920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How often do you think you can trust major technology companies to do the following: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>
                <a:solidFill>
                  <a:srgbClr val="1B1464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% of Teens</a:t>
            </a:r>
            <a:endParaRPr kumimoji="0" lang="en-US" sz="1600" i="0" strike="noStrike" kern="1200" cap="none" spc="0" normalizeH="0" baseline="0" noProof="0">
              <a:ln>
                <a:noFill/>
              </a:ln>
              <a:solidFill>
                <a:srgbClr val="1B1464"/>
              </a:solidFill>
              <a:effectLst/>
              <a:uLnTx/>
              <a:uFillTx/>
              <a:latin typeface="Helvetica" panose="020B0604020202020204" pitchFamily="34" charset="0"/>
              <a:ea typeface="+mn-ea"/>
              <a:cs typeface="Helvetica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95667D1-4B45-13DA-063F-829015240D88}"/>
              </a:ext>
            </a:extLst>
          </p:cNvPr>
          <p:cNvSpPr/>
          <p:nvPr/>
        </p:nvSpPr>
        <p:spPr>
          <a:xfrm>
            <a:off x="-1" y="0"/>
            <a:ext cx="2684835" cy="328378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Teen Trust in ‘Big Tech’ Companies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7C79238-7B44-D1B4-91C7-1813EA9C29DA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D7E5085-6025-6CEB-7ED0-D8517FB248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A4434355-6CDB-60DB-D8FE-0B86D144A970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Helvetica" pitchFamily="2" charset="0"/>
                <a:ea typeface="Open Sans" panose="020B0606030504020204" pitchFamily="34" charset="0"/>
                <a:cs typeface="Open Sans" panose="020B0606030504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Helvetica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317F282-4C06-9C30-59CE-3C515CA8C277}"/>
              </a:ext>
            </a:extLst>
          </p:cNvPr>
          <p:cNvSpPr/>
          <p:nvPr/>
        </p:nvSpPr>
        <p:spPr>
          <a:xfrm>
            <a:off x="124718" y="527717"/>
            <a:ext cx="980201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Over half of all teens have low trust in the major technology companies</a:t>
            </a:r>
          </a:p>
        </p:txBody>
      </p:sp>
      <p:pic>
        <p:nvPicPr>
          <p:cNvPr id="2" name="Picture 2">
            <a:hlinkClick r:id="rId5"/>
            <a:extLst>
              <a:ext uri="{FF2B5EF4-FFF2-40B4-BE49-F238E27FC236}">
                <a16:creationId xmlns:a16="http://schemas.microsoft.com/office/drawing/2014/main" id="{356AC6CA-E990-EFDE-3D8F-D3037772DEE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7B134AA-6DB4-EA8B-7106-B969A9C65AF5}"/>
              </a:ext>
            </a:extLst>
          </p:cNvPr>
          <p:cNvSpPr txBox="1"/>
          <p:nvPr/>
        </p:nvSpPr>
        <p:spPr>
          <a:xfrm>
            <a:off x="504917" y="6250309"/>
            <a:ext cx="115389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403020202020204" pitchFamily="34" charset="0"/>
                <a:ea typeface="+mn-ea"/>
                <a:cs typeface="+mn-cs"/>
              </a:rPr>
              <a:t>Source: Common Sense Media, </a:t>
            </a:r>
            <a:r>
              <a:rPr kumimoji="0" lang="en-US" sz="700" b="0" i="1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403020202020204" pitchFamily="34" charset="0"/>
                <a:ea typeface="+mn-ea"/>
                <a:cs typeface="+mn-cs"/>
              </a:rPr>
              <a:t>Teens, Trust and Technology in the Age of AI</a:t>
            </a: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403020202020204" pitchFamily="34" charset="0"/>
                <a:ea typeface="+mn-ea"/>
                <a:cs typeface="+mn-cs"/>
              </a:rPr>
              <a:t>, January 2025.  Note: Q: Overall, how much of the time do you think you can trust major technology companies (i.e., Google, Meta, TikTok, Microsoft, etc.) to ____? Total amounts may not sum to 100% due to rounding and non-response.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8B98AF6-32B5-6CB3-7ED9-3634D3A70E60}"/>
              </a:ext>
            </a:extLst>
          </p:cNvPr>
          <p:cNvSpPr txBox="1"/>
          <p:nvPr/>
        </p:nvSpPr>
        <p:spPr>
          <a:xfrm>
            <a:off x="10267952" y="26057"/>
            <a:ext cx="1924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Scan or click to access more </a:t>
            </a:r>
            <a:r>
              <a:rPr lang="en-US" sz="1000" b="1">
                <a:solidFill>
                  <a:srgbClr val="ED3C8D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life stage </a:t>
            </a: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insights</a:t>
            </a: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D388EBD5-47CB-BE3A-3090-6F3B56ACB84E}"/>
              </a:ext>
            </a:extLst>
          </p:cNvPr>
          <p:cNvGraphicFramePr/>
          <p:nvPr/>
        </p:nvGraphicFramePr>
        <p:xfrm>
          <a:off x="686816" y="2409884"/>
          <a:ext cx="10818368" cy="38920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28623516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8" ma:contentTypeDescription="Create a new document." ma:contentTypeScope="" ma:versionID="387be907f486394efa0aa922f6891cb4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5bf9659b688e4d2890b1db6b33d4e217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F9D49B2-4B9D-4CFE-B406-2ECACC130DD3}"/>
</file>

<file path=customXml/itemProps2.xml><?xml version="1.0" encoding="utf-8"?>
<ds:datastoreItem xmlns:ds="http://schemas.openxmlformats.org/officeDocument/2006/customXml" ds:itemID="{5F8D0E02-AE5A-40F9-A905-49146D681088}"/>
</file>

<file path=customXml/itemProps3.xml><?xml version="1.0" encoding="utf-8"?>
<ds:datastoreItem xmlns:ds="http://schemas.openxmlformats.org/officeDocument/2006/customXml" ds:itemID="{C8CF5DBC-D007-46E4-92D8-1D00525A6B87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</Words>
  <Application>Microsoft Office PowerPoint</Application>
  <PresentationFormat>Widescreen</PresentationFormat>
  <Paragraphs>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Calibri</vt:lpstr>
      <vt:lpstr>Helvetica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2025-03-04T20:41:00Z</dcterms:created>
  <dcterms:modified xsi:type="dcterms:W3CDTF">2025-03-04T20:41:11Z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