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37642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4-07T16:49:25.450" v="0"/>
      <pc:docMkLst>
        <pc:docMk/>
      </pc:docMkLst>
      <pc:sldChg chg="add">
        <pc:chgData name="Dylan Breger" userId="9b3da09f-10fe-42ec-9aa5-9fa2a3e9cc20" providerId="ADAL" clId="{F98534C6-B0C5-430B-9C0B-35D9871B4C23}" dt="2026-04-07T16:49:25.450" v="0"/>
        <pc:sldMkLst>
          <pc:docMk/>
          <pc:sldMk cId="1539301986" sldId="214737642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More Likely to Purchase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Potential Voters</c:v>
                </c:pt>
                <c:pt idx="1">
                  <c:v>Non-Voters</c:v>
                </c:pt>
                <c:pt idx="2">
                  <c:v>Republicans</c:v>
                </c:pt>
                <c:pt idx="3">
                  <c:v>Democrats</c:v>
                </c:pt>
                <c:pt idx="4">
                  <c:v>Independents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0.2399608</c:v>
                </c:pt>
                <c:pt idx="1">
                  <c:v>0.20698920000000001</c:v>
                </c:pt>
                <c:pt idx="2">
                  <c:v>0.28606969999999998</c:v>
                </c:pt>
                <c:pt idx="3">
                  <c:v>0.25845410000000002</c:v>
                </c:pt>
                <c:pt idx="4">
                  <c:v>0.20289860000000001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F0-4460-BC42-EA7D26617E7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Less Likely to Purchase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Potential Voters</c:v>
                </c:pt>
                <c:pt idx="1">
                  <c:v>Non-Voters</c:v>
                </c:pt>
                <c:pt idx="2">
                  <c:v>Republicans</c:v>
                </c:pt>
                <c:pt idx="3">
                  <c:v>Democrats</c:v>
                </c:pt>
                <c:pt idx="4">
                  <c:v>Independents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0.16846230000000001</c:v>
                </c:pt>
                <c:pt idx="1">
                  <c:v>0.1801075</c:v>
                </c:pt>
                <c:pt idx="2">
                  <c:v>0.17412939999999999</c:v>
                </c:pt>
                <c:pt idx="3">
                  <c:v>0.15942029999999999</c:v>
                </c:pt>
                <c:pt idx="4">
                  <c:v>0.17391300000000001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F0-4460-BC42-EA7D26617E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76632928"/>
        <c:axId val="1276625728"/>
      </c:barChart>
      <c:catAx>
        <c:axId val="1276632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276625728"/>
        <c:crosses val="autoZero"/>
        <c:auto val="1"/>
        <c:lblAlgn val="ctr"/>
        <c:lblOffset val="100"/>
        <c:noMultiLvlLbl val="0"/>
      </c:catAx>
      <c:valAx>
        <c:axId val="1276625728"/>
        <c:scaling>
          <c:orientation val="minMax"/>
          <c:max val="0.4"/>
        </c:scaling>
        <c:delete val="1"/>
        <c:axPos val="l"/>
        <c:numFmt formatCode="0%" sourceLinked="1"/>
        <c:majorTickMark val="out"/>
        <c:minorTickMark val="none"/>
        <c:tickLblPos val="nextTo"/>
        <c:crossAx val="1276632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4876461061071244"/>
          <c:y val="9.5766841673657524E-2"/>
          <c:w val="0.69927469999327208"/>
          <c:h val="6.59283068309281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1B146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828C5-7268-947F-D10E-E227CAA052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E15984-C58F-CB0B-6108-D98AD40BBC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A534D0-EA11-9F79-EC4F-AB31726EB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845C7-3889-441A-9BDA-311AD7C545DB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A9C6B0-D59B-AB09-BAF9-B7E22C73E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A82E68-7AD7-7738-D9DC-4E664792F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3C50D-48FF-4EA6-8EE6-F80109D305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930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75CFFF-7319-64EC-7B14-B0F691023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6DD7A0-D431-B0BE-5AF7-136EA632B0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1CC151-3955-7A3B-710D-665925B3D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845C7-3889-441A-9BDA-311AD7C545DB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FDAEC4-837D-E5A7-4BF7-E9657CCCB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21B195-C36A-46BE-BF01-E10A4D12B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3C50D-48FF-4EA6-8EE6-F80109D305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634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0093F4-6605-13BC-0FC9-80BE67E094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E6F71F-CC0E-59B8-4CD8-3AB0F7469C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13F59-50DF-37A3-9F3E-C45EF1826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845C7-3889-441A-9BDA-311AD7C545DB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4244B7-645A-FE65-8C69-37024F6EC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6261CD-15A1-D736-55FE-F661D0716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3C50D-48FF-4EA6-8EE6-F80109D305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066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68544F-ACBA-4205-BB6F-CCF4ECE72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3E8836-3D2A-866F-1B3D-5EEB5872E4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37215A-429D-30FC-0685-F40A1F59A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845C7-3889-441A-9BDA-311AD7C545DB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061BD5-8D18-C9DA-A1BB-7146C4F33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D06CD0-1B4D-DCF8-E749-21FAD1E0F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3C50D-48FF-4EA6-8EE6-F80109D305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404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6AE26-C629-A6E9-4DD9-DFC994933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307061-84EF-4AD2-1121-40B6C7A896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1900A9-5B41-6341-BD16-4BD03F9AA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845C7-3889-441A-9BDA-311AD7C545DB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BE57B9-F96D-5A11-8225-F6852CAC9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CBC647-187D-B26B-E599-2DD4CA92D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3C50D-48FF-4EA6-8EE6-F80109D305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160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CABBC7-0844-BADC-2EC8-2732F5D0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EB9C74-E319-359A-5E11-F3908F4702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ED2C32-25B6-85B4-D994-7722370167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B2323-9799-1BB3-8874-35332C60C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845C7-3889-441A-9BDA-311AD7C545DB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2C6DD3-FB5E-4FB7-CDD3-73898349E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72DD3F-83D9-1C18-7FE0-4867FD1B9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3C50D-48FF-4EA6-8EE6-F80109D305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325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E7546-9D8F-F75F-1741-B688C0314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D43F30-ABBF-25E5-35CD-AEC4261D51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B633D6-9280-04B0-226E-CB6FB45970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E76FEA-1D2D-797D-FBD8-4558594606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F7E999-90D1-F098-596F-212ABF4F26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494830-6CE5-DDB0-6796-5ED59D7F2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845C7-3889-441A-9BDA-311AD7C545DB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3A5E3E-7530-73D4-A63E-52D24FE45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1DC9A4-447F-8525-A21F-9D0176E20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3C50D-48FF-4EA6-8EE6-F80109D305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666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D5007-0B97-2A46-2EB1-D8120D962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0FC879-A70C-E7EE-6CCB-B88A707BF1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845C7-3889-441A-9BDA-311AD7C545DB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A3E9B4-E8CD-DEFD-42B0-D4A211DDE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14A8D9-A3F7-6D99-61AF-D17057763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3C50D-48FF-4EA6-8EE6-F80109D305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160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13AD02-2461-8097-7F97-5221A0BD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845C7-3889-441A-9BDA-311AD7C545DB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EDA623-2CDB-C7A9-CCD2-037A38C48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10D210-7D4D-E8FA-7C11-DC9F3FFB4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3C50D-48FF-4EA6-8EE6-F80109D305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659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879D56-8182-432A-D2CD-6D1A84684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7C3148-E17E-1007-3A80-9C399F286A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2A16E6-495E-57B8-DACA-0AA16E7773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3FCA4A-751E-5C6C-F5AA-0DECB4FD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845C7-3889-441A-9BDA-311AD7C545DB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F65BE1-6F1C-48FA-86B1-CE085769C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3BBFD2-0A22-5478-9418-ACC1B523C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3C50D-48FF-4EA6-8EE6-F80109D305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02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BC5D34-069F-F7A8-16DE-B92763D07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48BF95-C74D-9173-6D22-191B8A359D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FDD9EF-1325-FADE-B728-D09065ADF2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A0548D-57E8-A997-925C-BD960DEB2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845C7-3889-441A-9BDA-311AD7C545DB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67422D-CA1F-10BA-540A-5DE1362D5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474BB8-A14B-BA3A-D64C-988E42971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3C50D-48FF-4EA6-8EE6-F80109D305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575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B19DEB-BAFA-1AA1-1C35-8F298731A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24A8CC-7EDB-1907-EECE-63E6E61EE5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181E37-B293-9D5E-2917-09DE2DBD04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83845C7-3889-441A-9BDA-311AD7C545DB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C2DB9A-34B8-6331-31D8-CFAD179FF9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9E868B-ADF5-84A8-C71E-6FBC2ADB3B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F3C50D-48FF-4EA6-8EE6-F80109D305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390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thevab.com/insight/how-linear-and-streaming-tv-informs-and-engages-political-audiences?utm_source=grab-and-go&amp;utm_medium=vab-insights&amp;utm_campaign=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hevab.com/signin?utm_source=grab-and-go&amp;utm_medium=vab-insights&amp;utm_campaign=" TargetMode="External"/><Relationship Id="rId5" Type="http://schemas.openxmlformats.org/officeDocument/2006/relationships/hyperlink" Target="https://thevab.com/insights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6E4D12-E5B5-14EE-3B18-87F56AEE9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B4164D35-AC62-62AB-5100-1148B641D7B6}"/>
              </a:ext>
            </a:extLst>
          </p:cNvPr>
          <p:cNvSpPr>
            <a:spLocks/>
          </p:cNvSpPr>
          <p:nvPr/>
        </p:nvSpPr>
        <p:spPr>
          <a:xfrm>
            <a:off x="0" y="1685692"/>
            <a:ext cx="12191999" cy="5183458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3" name="Rectangle 1032">
            <a:extLst>
              <a:ext uri="{FF2B5EF4-FFF2-40B4-BE49-F238E27FC236}">
                <a16:creationId xmlns:a16="http://schemas.microsoft.com/office/drawing/2014/main" id="{C8943C20-A724-FD8A-EDFC-86591CA891BA}"/>
              </a:ext>
            </a:extLst>
          </p:cNvPr>
          <p:cNvSpPr/>
          <p:nvPr/>
        </p:nvSpPr>
        <p:spPr>
          <a:xfrm>
            <a:off x="113122" y="451427"/>
            <a:ext cx="1019253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People are much more likely than not to purchase products from advertisers in trusted local TV news programming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D98368-D322-99E3-6FBF-78B15E28912C}"/>
              </a:ext>
            </a:extLst>
          </p:cNvPr>
          <p:cNvSpPr txBox="1"/>
          <p:nvPr/>
        </p:nvSpPr>
        <p:spPr>
          <a:xfrm>
            <a:off x="471995" y="5957915"/>
            <a:ext cx="116872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Source: Dynata, Media Consumption and Political Sentiment survey, fielded December 2025 (n=2,319). Survey base: A18+ U.S. respondents. Q35. Would any of the following impact your willingness to purchase a product or service after seeing an ad? Base = Ad Exposed Respondents (n=1,473). Voter respondents (n=1,021), Non-Voter respondents (n=372), Republican respondents (n=402), Democrat respondents (n=414), Independent respondents (n=345).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B89A4C-C82F-5DFA-BC3A-69E1B5BEA4E3}"/>
              </a:ext>
            </a:extLst>
          </p:cNvPr>
          <p:cNvSpPr txBox="1"/>
          <p:nvPr/>
        </p:nvSpPr>
        <p:spPr>
          <a:xfrm>
            <a:off x="490288" y="1830321"/>
            <a:ext cx="11479268" cy="3387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% who say ads shown in the following would make them either ‘more likely’ or ‘less likely’ to purchase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8D4C764F-44BA-590E-DE67-ED704B18E58F}"/>
              </a:ext>
            </a:extLst>
          </p:cNvPr>
          <p:cNvGraphicFramePr/>
          <p:nvPr/>
        </p:nvGraphicFramePr>
        <p:xfrm>
          <a:off x="1331734" y="2466339"/>
          <a:ext cx="9528529" cy="343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0" name="TextBox 49">
            <a:extLst>
              <a:ext uri="{FF2B5EF4-FFF2-40B4-BE49-F238E27FC236}">
                <a16:creationId xmlns:a16="http://schemas.microsoft.com/office/drawing/2014/main" id="{B6AAA970-FFA8-486C-B861-EE03713731A1}"/>
              </a:ext>
            </a:extLst>
          </p:cNvPr>
          <p:cNvSpPr txBox="1"/>
          <p:nvPr/>
        </p:nvSpPr>
        <p:spPr>
          <a:xfrm>
            <a:off x="3601705" y="2413311"/>
            <a:ext cx="4988586" cy="275653"/>
          </a:xfrm>
          <a:prstGeom prst="rect">
            <a:avLst/>
          </a:prstGeom>
          <a:solidFill>
            <a:srgbClr val="1B1464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Following a breaking news story on my local TV news channel</a:t>
            </a:r>
            <a:endParaRPr kumimoji="0" lang="en-US" sz="1100" b="1" i="0" u="none" strike="noStrike" kern="1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54F3A4-B93C-2961-1FCF-C7FBA443A50E}"/>
              </a:ext>
            </a:extLst>
          </p:cNvPr>
          <p:cNvSpPr txBox="1"/>
          <p:nvPr/>
        </p:nvSpPr>
        <p:spPr>
          <a:xfrm>
            <a:off x="365760" y="1351934"/>
            <a:ext cx="117935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Potential voters are </a:t>
            </a:r>
            <a:r>
              <a:rPr kumimoji="0" lang="en-US" sz="1400" b="1" i="0" u="sng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42%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more likely than not to buy from advertisers adjacent to breaking news story on local TV news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04ADEA2-6490-800A-720F-8272C7D28DE4}"/>
              </a:ext>
            </a:extLst>
          </p:cNvPr>
          <p:cNvSpPr/>
          <p:nvPr/>
        </p:nvSpPr>
        <p:spPr>
          <a:xfrm>
            <a:off x="-1" y="0"/>
            <a:ext cx="3224982" cy="321596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Ads in Local TV News Drive Purchase Intent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6CBAA6D-4681-3953-0F57-46A66A0FBE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C2266E5D-A7BC-E58C-7F29-8B720C036537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40200AF-C2A0-6B33-7F60-3A62B706798E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1E76B9B-58E8-6268-C271-12453D442846}"/>
              </a:ext>
            </a:extLst>
          </p:cNvPr>
          <p:cNvSpPr txBox="1"/>
          <p:nvPr/>
        </p:nvSpPr>
        <p:spPr>
          <a:xfrm>
            <a:off x="10233660" y="-16343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Scan or click to access more </a:t>
            </a:r>
            <a:r>
              <a:rPr lang="en-US" sz="1000" b="1">
                <a:solidFill>
                  <a:srgbClr val="ED3C8D"/>
                </a:solidFill>
                <a:latin typeface="+mj-lt"/>
                <a:cs typeface="Arial" panose="020B0604020202020204" pitchFamily="34" charset="0"/>
              </a:rPr>
              <a:t>local insights</a:t>
            </a: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ED3C8D"/>
              </a:solidFill>
              <a:effectLst/>
              <a:uLnTx/>
              <a:uFillTx/>
              <a:latin typeface="+mj-lt"/>
              <a:cs typeface="Arial" panose="020B0604020202020204" pitchFamily="34" charset="0"/>
            </a:endParaRPr>
          </a:p>
        </p:txBody>
      </p:sp>
      <p:pic>
        <p:nvPicPr>
          <p:cNvPr id="27" name="Picture 2">
            <a:hlinkClick r:id="rId6"/>
            <a:extLst>
              <a:ext uri="{FF2B5EF4-FFF2-40B4-BE49-F238E27FC236}">
                <a16:creationId xmlns:a16="http://schemas.microsoft.com/office/drawing/2014/main" id="{DE4E4F0E-6BD5-BBA5-2081-9F479BC2C0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hlinkClick r:id="rId8"/>
            <a:extLst>
              <a:ext uri="{FF2B5EF4-FFF2-40B4-BE49-F238E27FC236}">
                <a16:creationId xmlns:a16="http://schemas.microsoft.com/office/drawing/2014/main" id="{0B809C5C-1BF7-924F-7221-BB76FF8A6AB8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here to download the full report,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lang="en-US" sz="1100" b="1" i="1" u="sng">
                <a:solidFill>
                  <a:srgbClr val="FFE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Lead Story: How Multiscreen TV Drives Cross-Partisan Engagement for Political Ad Campaigns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’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to learn more</a:t>
            </a:r>
          </a:p>
        </p:txBody>
      </p:sp>
    </p:spTree>
    <p:extLst>
      <p:ext uri="{BB962C8B-B14F-4D97-AF65-F5344CB8AC3E}">
        <p14:creationId xmlns:p14="http://schemas.microsoft.com/office/powerpoint/2010/main" val="15393019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99EBBDF-AEB8-4A96-BF92-F4A7197A1E4B}"/>
</file>

<file path=customXml/itemProps2.xml><?xml version="1.0" encoding="utf-8"?>
<ds:datastoreItem xmlns:ds="http://schemas.openxmlformats.org/officeDocument/2006/customXml" ds:itemID="{308DC1F4-9481-4628-91BF-A997F432818B}"/>
</file>

<file path=customXml/itemProps3.xml><?xml version="1.0" encoding="utf-8"?>
<ds:datastoreItem xmlns:ds="http://schemas.openxmlformats.org/officeDocument/2006/customXml" ds:itemID="{AFA68A21-F049-4670-8A53-4635D0D76CC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2026-04-07T16:49:24Z</dcterms:created>
  <dcterms:modified xsi:type="dcterms:W3CDTF">2026-04-07T16:49:35Z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