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24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10:49.797" v="0"/>
      <pc:docMkLst>
        <pc:docMk/>
      </pc:docMkLst>
      <pc:sldChg chg="add">
        <pc:chgData name="Dylan Breger" userId="9b3da09f-10fe-42ec-9aa5-9fa2a3e9cc20" providerId="ADAL" clId="{F98534C6-B0C5-430B-9C0B-35D9871B4C23}" dt="2026-05-19T17:10:49.797" v="0"/>
        <pc:sldMkLst>
          <pc:docMk/>
          <pc:sldMk cId="518829995" sldId="214747424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739293566791497E-2"/>
          <c:y val="0.16685946521310732"/>
          <c:w val="0.97652141286641703"/>
          <c:h val="0.698696773537410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A35-54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400" b="1" i="0" u="none" strike="noStrike" kern="1200" baseline="0">
                    <a:solidFill>
                      <a:srgbClr val="00BFF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Weather forecast</c:v>
                </c:pt>
                <c:pt idx="1">
                  <c:v>Breaking news</c:v>
                </c:pt>
                <c:pt idx="2">
                  <c:v>Sports coverage</c:v>
                </c:pt>
                <c:pt idx="3">
                  <c:v>Local spotlights*</c:v>
                </c:pt>
                <c:pt idx="4">
                  <c:v>Traffic updates</c:v>
                </c:pt>
                <c:pt idx="5">
                  <c:v>Local political debate /
town halls</c:v>
                </c:pt>
                <c:pt idx="6">
                  <c:v>Lifestyle 
segments**</c:v>
                </c:pt>
                <c:pt idx="7">
                  <c:v>Consumer reports /
investigations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0.83886260000000001</c:v>
                </c:pt>
                <c:pt idx="1">
                  <c:v>0.83886260000000001</c:v>
                </c:pt>
                <c:pt idx="2">
                  <c:v>0.58293839999999997</c:v>
                </c:pt>
                <c:pt idx="3">
                  <c:v>0.5450237</c:v>
                </c:pt>
                <c:pt idx="4">
                  <c:v>0.49763030000000003</c:v>
                </c:pt>
                <c:pt idx="5">
                  <c:v>0.43364930000000002</c:v>
                </c:pt>
                <c:pt idx="6">
                  <c:v>0.4146919</c:v>
                </c:pt>
                <c:pt idx="7">
                  <c:v>0.35781990000000002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EE-4781-8BF2-208321AD74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HHI $100K+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400" b="1" i="0" u="none" strike="noStrike" kern="1200" baseline="0">
                    <a:solidFill>
                      <a:srgbClr val="ED3C8D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Weather forecast</c:v>
                </c:pt>
                <c:pt idx="1">
                  <c:v>Breaking news</c:v>
                </c:pt>
                <c:pt idx="2">
                  <c:v>Sports coverage</c:v>
                </c:pt>
                <c:pt idx="3">
                  <c:v>Local spotlights*</c:v>
                </c:pt>
                <c:pt idx="4">
                  <c:v>Traffic updates</c:v>
                </c:pt>
                <c:pt idx="5">
                  <c:v>Local political debate /
town halls</c:v>
                </c:pt>
                <c:pt idx="6">
                  <c:v>Lifestyle 
segments**</c:v>
                </c:pt>
                <c:pt idx="7">
                  <c:v>Consumer reports /
investigations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0.83221480000000003</c:v>
                </c:pt>
                <c:pt idx="1">
                  <c:v>0.81879190000000002</c:v>
                </c:pt>
                <c:pt idx="2">
                  <c:v>0.61409400000000003</c:v>
                </c:pt>
                <c:pt idx="3">
                  <c:v>0.53020129999999999</c:v>
                </c:pt>
                <c:pt idx="4">
                  <c:v>0.4463087</c:v>
                </c:pt>
                <c:pt idx="5">
                  <c:v>0.43959730000000002</c:v>
                </c:pt>
                <c:pt idx="6">
                  <c:v>0.3590604</c:v>
                </c:pt>
                <c:pt idx="7">
                  <c:v>0.39932889999999999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EE-4781-8BF2-208321AD74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Full-Time Employed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400" b="1" i="0" u="none" strike="noStrike" kern="1200" baseline="0">
                    <a:solidFill>
                      <a:srgbClr val="4EBEA4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Weather forecast</c:v>
                </c:pt>
                <c:pt idx="1">
                  <c:v>Breaking news</c:v>
                </c:pt>
                <c:pt idx="2">
                  <c:v>Sports coverage</c:v>
                </c:pt>
                <c:pt idx="3">
                  <c:v>Local spotlights*</c:v>
                </c:pt>
                <c:pt idx="4">
                  <c:v>Traffic updates</c:v>
                </c:pt>
                <c:pt idx="5">
                  <c:v>Local political debate /
town halls</c:v>
                </c:pt>
                <c:pt idx="6">
                  <c:v>Lifestyle 
segments**</c:v>
                </c:pt>
                <c:pt idx="7">
                  <c:v>Consumer reports /
investigations</c:v>
                </c:pt>
              </c:strCache>
            </c:strRef>
          </c:cat>
          <c:val>
            <c:numRef>
              <c:f>Sheet1!$D$2:$D$9</c:f>
              <c:numCache>
                <c:formatCode>0%</c:formatCode>
                <c:ptCount val="8"/>
                <c:pt idx="0">
                  <c:v>0.83943089999999998</c:v>
                </c:pt>
                <c:pt idx="1">
                  <c:v>0.83333330000000005</c:v>
                </c:pt>
                <c:pt idx="2">
                  <c:v>0.64024389999999998</c:v>
                </c:pt>
                <c:pt idx="3">
                  <c:v>0.56504069999999995</c:v>
                </c:pt>
                <c:pt idx="4">
                  <c:v>0.50406499999999999</c:v>
                </c:pt>
                <c:pt idx="5">
                  <c:v>0.45528459999999998</c:v>
                </c:pt>
                <c:pt idx="6">
                  <c:v>0.40243899999999999</c:v>
                </c:pt>
                <c:pt idx="7">
                  <c:v>0.3678862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81-4D08-AEC7-6C03B8DFA9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0"/>
        <c:axId val="1890937695"/>
        <c:axId val="1890938175"/>
      </c:barChart>
      <c:catAx>
        <c:axId val="18909376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1B1464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0938175"/>
        <c:crosses val="autoZero"/>
        <c:auto val="1"/>
        <c:lblAlgn val="ctr"/>
        <c:lblOffset val="100"/>
        <c:noMultiLvlLbl val="0"/>
      </c:catAx>
      <c:valAx>
        <c:axId val="1890938175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890937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1527658557142507"/>
          <c:y val="4.0439227324180906E-2"/>
          <c:w val="0.36944674482498413"/>
          <c:h val="7.23984229762740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400" b="0" i="0" u="none" strike="noStrike" kern="1200" baseline="0">
              <a:solidFill>
                <a:srgbClr val="1B1464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66C51-7552-C52C-BE4F-6BE94E67A4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A163B3-4DE6-B8E9-1E87-4074F3C0FE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2C7B8-41BA-DFF7-27EA-C0C13765C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A7296-696C-BC15-1A5D-F75E8AED4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43C039-7776-5E9C-A1C2-46E511B8E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34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65A72-E612-FD6D-6B90-228A2D710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B3140E-589C-BF42-41D3-42F93A8B2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D0B2C-2A64-B7C5-853B-16DF0DFCC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3C8FE-7230-192E-117F-CBDF727B8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0A394-ABED-FBFB-7436-DF0CE6160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610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56D80E-FEB3-58E4-DA5A-6532E787A2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248F51-D6AA-70BC-9D9A-35D22CF2CA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8CDDD-1527-EEDD-3BDB-9A451581A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8971A-FAA9-54F8-971C-779716E26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01B35D-44F2-7585-A7E5-6A548DF75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971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D9E56-6B2E-B2A5-7489-63D478D1F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B40635-E886-8AF0-8AB3-EB94DDC44F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6F557-66FE-C531-EACC-A1150D108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78E99-DD9C-C438-D070-1404B6B46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F04C-A176-19EE-4DA9-CA79B5F3E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13BC3-7182-65F6-6344-01C95D256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8BF228-D02F-BD27-8D20-16E690FD5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509C0-B5EB-2700-54A0-0A70F19CB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6FB74-FA63-934A-4E2D-D97491E67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22406-8E77-0256-408A-D4DD0C009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028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CA219-CFEF-AD4A-2FF8-F9660DCFD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DC93D8-1734-4179-3577-B0D96205A9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BD9222-6A88-30D1-CC73-6C5CCACB5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3FB558-2E43-4F6B-7027-7427F97A9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056993-FD4C-8739-912F-2F0F33D67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AF4F5D-807E-3BAE-BBB1-C92D665CD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29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E7556-6850-E8A2-7E03-C61240567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8E9803-4B53-31B5-AEA0-3E5D67EC04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4EEAE-FC11-561A-D6BB-56C5F7F149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6C57BE-43B8-5345-8C01-7471E669CD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13D473-405F-57DF-0FBA-D97D5D40A2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350DD5-D239-D357-F157-2FA42772A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0005F-1770-6247-9DA3-588EAE03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61F993-E239-05CC-8795-8CF869C9E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237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B350C-9626-A223-5BBD-E34762EEA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BC33A6-95A6-3D0A-037E-B14FAD9DE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758DAF-44A9-2EE4-243F-324A12A89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738BBB-AF7D-97B7-A2A7-81B9E3D91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78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81D0CA-3734-B8DF-11D3-684476265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5B88A3-C756-CAFC-EF0C-93B48753B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A3E40-FC44-6206-175B-B9929E525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610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1305B-D3AB-955B-B570-03A5C6C8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E908D-5D18-8148-CCFE-1693F4F5C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CF1FE-2AC3-C809-85A4-DCCFC8264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E9F80-66D5-9FC4-F096-797D5A56A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3CC5E1-E719-EAEA-9346-CB97294B4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23488F-8E05-CA31-0E60-9E6488733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659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2BBFB-FA55-AFAB-ADC6-3FA0F2572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767A39-67E2-1242-FF2F-50B19D77EC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E26A70-B254-7B1E-BC80-54328DF4F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B169D9-B607-D9F4-7D13-06D88423E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03AB4B-E2BB-C486-AB51-805D2201C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5CAE6D-32D2-0D56-4DDC-C75E325B3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29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9D74A4-2339-1F5A-AE12-8FCBAB16A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25F6D9-EC2D-EB45-A9F0-3247847EA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BE78E-1412-770E-1ECC-16D5FB6136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4FFE3C-6AB1-40CB-BCE5-C051DAE771EB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B34587-BD90-8D8A-3F60-F4ABC4F091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5BCC2-CFCE-3B60-EAF4-FA88754C1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D32BE4-07D3-4604-89CB-06C456B7A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00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thevab.com/insights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/how-tv-news-provides-scale-attention-engagement-high-value-audiences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4D3D7-790B-AA0E-8EE7-C5ABF518B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5E7A79A-C4EB-31DF-0B54-420062234495}"/>
              </a:ext>
            </a:extLst>
          </p:cNvPr>
          <p:cNvSpPr>
            <a:spLocks/>
          </p:cNvSpPr>
          <p:nvPr/>
        </p:nvSpPr>
        <p:spPr>
          <a:xfrm>
            <a:off x="0" y="1765230"/>
            <a:ext cx="12191999" cy="5103920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47CBDB15-4C86-09FB-DC37-B90F9FFB2271}"/>
              </a:ext>
            </a:extLst>
          </p:cNvPr>
          <p:cNvSpPr/>
          <p:nvPr/>
        </p:nvSpPr>
        <p:spPr>
          <a:xfrm>
            <a:off x="145899" y="445295"/>
            <a:ext cx="100839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Local news draws highly desirable audiences across a mix of topics like weather, breaking news, sports, traffic and politics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2EC231-7D32-04A9-0023-4C0343C0F0FE}"/>
              </a:ext>
            </a:extLst>
          </p:cNvPr>
          <p:cNvSpPr txBox="1"/>
          <p:nvPr/>
        </p:nvSpPr>
        <p:spPr>
          <a:xfrm>
            <a:off x="483207" y="5935471"/>
            <a:ext cx="116872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Dynata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, Media Consumption and Political Sentiment survey, fielded December 2025 (n=2,319). Survey base: A18+ U.S. respondents. Q7. Do you watch any of the following segments on your local news channels? Base = All News Respondents.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A35-54 respondents (n=766), Household Income $100K+ respondents (n=420), Employment Status – Full Time respondents (n=740).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*e.g. community events, human interest stories, etc. **e.g. entertainment, health &amp; wellness, etc.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6B86E6-D386-FE4E-665C-03D3EF72C132}"/>
              </a:ext>
            </a:extLst>
          </p:cNvPr>
          <p:cNvSpPr txBox="1"/>
          <p:nvPr/>
        </p:nvSpPr>
        <p:spPr>
          <a:xfrm>
            <a:off x="1012073" y="1830862"/>
            <a:ext cx="10435698" cy="336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% of respondents who watch the following segments on their local news channels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7545FEC2-CA63-5F38-AA15-C33CD5C84BAD}"/>
              </a:ext>
            </a:extLst>
          </p:cNvPr>
          <p:cNvGraphicFramePr/>
          <p:nvPr/>
        </p:nvGraphicFramePr>
        <p:xfrm>
          <a:off x="145898" y="2109990"/>
          <a:ext cx="11900205" cy="3768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peech Bubble: Rectangle 1">
            <a:extLst>
              <a:ext uri="{FF2B5EF4-FFF2-40B4-BE49-F238E27FC236}">
                <a16:creationId xmlns:a16="http://schemas.microsoft.com/office/drawing/2014/main" id="{CB48243F-A3E2-48AA-0BD3-C1BCA60DE658}"/>
              </a:ext>
            </a:extLst>
          </p:cNvPr>
          <p:cNvSpPr/>
          <p:nvPr/>
        </p:nvSpPr>
        <p:spPr>
          <a:xfrm>
            <a:off x="5005658" y="3044474"/>
            <a:ext cx="716717" cy="384526"/>
          </a:xfrm>
          <a:prstGeom prst="wedgeRectCallout">
            <a:avLst>
              <a:gd name="adj1" fmla="val 5055"/>
              <a:gd name="adj2" fmla="val 26665"/>
            </a:avLst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55%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of A18-34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3CF7F92D-701D-0701-BEF7-39F1DD150589}"/>
              </a:ext>
            </a:extLst>
          </p:cNvPr>
          <p:cNvSpPr/>
          <p:nvPr/>
        </p:nvSpPr>
        <p:spPr>
          <a:xfrm>
            <a:off x="7896339" y="3398153"/>
            <a:ext cx="716717" cy="384526"/>
          </a:xfrm>
          <a:prstGeom prst="wedgeRectCallout">
            <a:avLst>
              <a:gd name="adj1" fmla="val 3683"/>
              <a:gd name="adj2" fmla="val 42006"/>
            </a:avLst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42%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of A18-34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1FCB8A1-BFB4-8486-A8A2-F12875851763}"/>
              </a:ext>
            </a:extLst>
          </p:cNvPr>
          <p:cNvSpPr/>
          <p:nvPr/>
        </p:nvSpPr>
        <p:spPr>
          <a:xfrm>
            <a:off x="9321032" y="3488426"/>
            <a:ext cx="716717" cy="384526"/>
          </a:xfrm>
          <a:prstGeom prst="wedgeRectCallout">
            <a:avLst>
              <a:gd name="adj1" fmla="val 27004"/>
              <a:gd name="adj2" fmla="val -50045"/>
            </a:avLst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40%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of A18-34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AD9B9BCC-6147-899D-4A9E-0C8158219B2E}"/>
              </a:ext>
            </a:extLst>
          </p:cNvPr>
          <p:cNvSpPr/>
          <p:nvPr/>
        </p:nvSpPr>
        <p:spPr>
          <a:xfrm>
            <a:off x="6442694" y="3238869"/>
            <a:ext cx="716717" cy="384526"/>
          </a:xfrm>
          <a:prstGeom prst="wedgeRectCallout">
            <a:avLst>
              <a:gd name="adj1" fmla="val -10036"/>
              <a:gd name="adj2" fmla="val 6209"/>
            </a:avLst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51%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of A18-34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897CA1B-DBC8-190C-6639-471BBFD8F2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4" name="TextBox 13">
            <a:hlinkClick r:id="rId4"/>
            <a:extLst>
              <a:ext uri="{FF2B5EF4-FFF2-40B4-BE49-F238E27FC236}">
                <a16:creationId xmlns:a16="http://schemas.microsoft.com/office/drawing/2014/main" id="{3DAE7F99-4ACC-9623-F524-5BB82C37E839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That’s The Way It Is: How TV News Provides Scale, Attention &amp; Engagement for High-Value Audiences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F582F4-927F-931C-EE75-63B04AE0598C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8D334A-ACC6-32F6-85D7-FEB315D7C1F7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local news insights</a:t>
            </a:r>
          </a:p>
        </p:txBody>
      </p:sp>
      <p:pic>
        <p:nvPicPr>
          <p:cNvPr id="17" name="Picture 2">
            <a:hlinkClick r:id="rId5"/>
            <a:extLst>
              <a:ext uri="{FF2B5EF4-FFF2-40B4-BE49-F238E27FC236}">
                <a16:creationId xmlns:a16="http://schemas.microsoft.com/office/drawing/2014/main" id="{E4256EE1-0A2D-3EA6-0D3B-C0DF2F7EF4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7E9098C-D3B2-4024-8173-990B4F2794C2}"/>
              </a:ext>
            </a:extLst>
          </p:cNvPr>
          <p:cNvSpPr/>
          <p:nvPr/>
        </p:nvSpPr>
        <p:spPr>
          <a:xfrm>
            <a:off x="0" y="-1"/>
            <a:ext cx="2583179" cy="304695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Local News Consumption by Topic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B97154-D7BC-9C49-22A2-96D071C896EA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829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1DE624-61E1-4831-9AC5-E0042B5019D0}"/>
</file>

<file path=customXml/itemProps2.xml><?xml version="1.0" encoding="utf-8"?>
<ds:datastoreItem xmlns:ds="http://schemas.openxmlformats.org/officeDocument/2006/customXml" ds:itemID="{AE705807-1052-48FF-8EBF-27D78D3CDD9B}"/>
</file>

<file path=customXml/itemProps3.xml><?xml version="1.0" encoding="utf-8"?>
<ds:datastoreItem xmlns:ds="http://schemas.openxmlformats.org/officeDocument/2006/customXml" ds:itemID="{615E4A6B-7101-4626-919A-CB70E1212E4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2026-05-19T17:10:29Z</dcterms:created>
  <dcterms:modified xsi:type="dcterms:W3CDTF">2026-05-19T17:10:59Z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