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50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7-14T01:46:34.667" v="0"/>
      <pc:docMkLst>
        <pc:docMk/>
      </pc:docMkLst>
      <pc:sldChg chg="add">
        <pc:chgData name="Dylan Breger" userId="9b3da09f-10fe-42ec-9aa5-9fa2a3e9cc20" providerId="ADAL" clId="{F98534C6-B0C5-430B-9C0B-35D9871B4C23}" dt="2026-07-14T01:46:34.667" v="0"/>
        <pc:sldMkLst>
          <pc:docMk/>
          <pc:sldMk cId="3429216626" sldId="2147474509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1278862139030848E-3"/>
          <c:y val="7.5352789792181671E-2"/>
          <c:w val="0.99579994371263147"/>
          <c:h val="0.76860001811212575"/>
        </c:manualLayout>
      </c:layout>
      <c:barChart>
        <c:barDir val="col"/>
        <c:grouping val="clustered"/>
        <c:varyColors val="0"/>
        <c:ser>
          <c:idx val="4"/>
          <c:order val="2"/>
          <c:tx>
            <c:strRef>
              <c:f>Sheet1!$F$1</c:f>
              <c:strCache>
                <c:ptCount val="1"/>
                <c:pt idx="0">
                  <c:v>July 2024</c:v>
                </c:pt>
              </c:strCache>
            </c:strRef>
          </c:tx>
          <c:spPr>
            <a:solidFill>
              <a:srgbClr val="4EBEA4"/>
            </a:solidFill>
            <a:ln>
              <a:noFill/>
            </a:ln>
            <a:effectLst/>
          </c:spPr>
          <c:invertIfNegative val="0"/>
          <c:dLbls>
            <c:dLbl>
              <c:idx val="8"/>
              <c:layout>
                <c:manualLayout>
                  <c:x val="0"/>
                  <c:y val="-9.593628018026956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C59-8A40-B616-F3F36F301DF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AI</c:v>
                </c:pt>
                <c:pt idx="1">
                  <c:v>Connected TV (CTV) / Streaming</c:v>
                </c:pt>
                <c:pt idx="2">
                  <c:v>TikTok / Social Video</c:v>
                </c:pt>
                <c:pt idx="3">
                  <c:v>E-commerce everywhere</c:v>
                </c:pt>
                <c:pt idx="4">
                  <c:v>Consumer privacy</c:v>
                </c:pt>
                <c:pt idx="5">
                  <c:v>Political &amp; advocacy trends</c:v>
                </c:pt>
                <c:pt idx="6">
                  <c:v>Sustainability / carbon impact of media technology</c:v>
                </c:pt>
                <c:pt idx="7">
                  <c:v>Gaming</c:v>
                </c:pt>
                <c:pt idx="8">
                  <c:v>Metaverse</c:v>
                </c:pt>
              </c:strCache>
            </c:strRef>
          </c:cat>
          <c:val>
            <c:numRef>
              <c:f>Sheet1!$F$2:$F$10</c:f>
              <c:numCache>
                <c:formatCode>0%</c:formatCode>
                <c:ptCount val="9"/>
                <c:pt idx="0">
                  <c:v>0.55000000000000004</c:v>
                </c:pt>
                <c:pt idx="1">
                  <c:v>0.56000000000000005</c:v>
                </c:pt>
                <c:pt idx="2">
                  <c:v>0.47</c:v>
                </c:pt>
                <c:pt idx="3">
                  <c:v>0.35</c:v>
                </c:pt>
                <c:pt idx="4">
                  <c:v>0.28000000000000003</c:v>
                </c:pt>
                <c:pt idx="5">
                  <c:v>0.15</c:v>
                </c:pt>
                <c:pt idx="7">
                  <c:v>0.16</c:v>
                </c:pt>
                <c:pt idx="8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C59-8A40-B616-F3F36F301DFD}"/>
            </c:ext>
          </c:extLst>
        </c:ser>
        <c:ser>
          <c:idx val="2"/>
          <c:order val="3"/>
          <c:tx>
            <c:strRef>
              <c:f>Sheet1!$D$1</c:f>
              <c:strCache>
                <c:ptCount val="1"/>
                <c:pt idx="0">
                  <c:v>May 2025</c:v>
                </c:pt>
              </c:strCache>
            </c:strRef>
          </c:tx>
          <c:spPr>
            <a:solidFill>
              <a:srgbClr val="1F1A6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AI</c:v>
                </c:pt>
                <c:pt idx="1">
                  <c:v>Connected TV (CTV) / Streaming</c:v>
                </c:pt>
                <c:pt idx="2">
                  <c:v>TikTok / Social Video</c:v>
                </c:pt>
                <c:pt idx="3">
                  <c:v>E-commerce everywhere</c:v>
                </c:pt>
                <c:pt idx="4">
                  <c:v>Consumer privacy</c:v>
                </c:pt>
                <c:pt idx="5">
                  <c:v>Political &amp; advocacy trends</c:v>
                </c:pt>
                <c:pt idx="6">
                  <c:v>Sustainability / carbon impact of media technology</c:v>
                </c:pt>
                <c:pt idx="7">
                  <c:v>Gaming</c:v>
                </c:pt>
                <c:pt idx="8">
                  <c:v>Metaverse</c:v>
                </c:pt>
              </c:strCache>
            </c:strRef>
          </c:cat>
          <c:val>
            <c:numRef>
              <c:f>Sheet1!$D$2:$D$10</c:f>
              <c:numCache>
                <c:formatCode>0%</c:formatCode>
                <c:ptCount val="9"/>
                <c:pt idx="0">
                  <c:v>0.72</c:v>
                </c:pt>
                <c:pt idx="1">
                  <c:v>0.51</c:v>
                </c:pt>
                <c:pt idx="2">
                  <c:v>0.32</c:v>
                </c:pt>
                <c:pt idx="3">
                  <c:v>0.36</c:v>
                </c:pt>
                <c:pt idx="4">
                  <c:v>0.26</c:v>
                </c:pt>
                <c:pt idx="5">
                  <c:v>0.2</c:v>
                </c:pt>
                <c:pt idx="7">
                  <c:v>0.14000000000000001</c:v>
                </c:pt>
                <c:pt idx="8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C59-8A40-B616-F3F36F301DFD}"/>
            </c:ext>
          </c:extLst>
        </c:ser>
        <c:ser>
          <c:idx val="0"/>
          <c:order val="4"/>
          <c:tx>
            <c:strRef>
              <c:f>Sheet1!$B$1</c:f>
              <c:strCache>
                <c:ptCount val="1"/>
                <c:pt idx="0">
                  <c:v>May 2026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AI</c:v>
                </c:pt>
                <c:pt idx="1">
                  <c:v>Connected TV (CTV) / Streaming</c:v>
                </c:pt>
                <c:pt idx="2">
                  <c:v>TikTok / Social Video</c:v>
                </c:pt>
                <c:pt idx="3">
                  <c:v>E-commerce everywhere</c:v>
                </c:pt>
                <c:pt idx="4">
                  <c:v>Consumer privacy</c:v>
                </c:pt>
                <c:pt idx="5">
                  <c:v>Political &amp; advocacy trends</c:v>
                </c:pt>
                <c:pt idx="6">
                  <c:v>Sustainability / carbon impact of media technology</c:v>
                </c:pt>
                <c:pt idx="7">
                  <c:v>Gaming</c:v>
                </c:pt>
                <c:pt idx="8">
                  <c:v>Metaverse</c:v>
                </c:pt>
              </c:strCache>
            </c:strRef>
          </c:cat>
          <c:val>
            <c:numRef>
              <c:f>Sheet1!$B$2:$B$10</c:f>
              <c:numCache>
                <c:formatCode>0%</c:formatCode>
                <c:ptCount val="9"/>
                <c:pt idx="0">
                  <c:v>0.75</c:v>
                </c:pt>
                <c:pt idx="1">
                  <c:v>0.56999999999999995</c:v>
                </c:pt>
                <c:pt idx="2">
                  <c:v>0.37</c:v>
                </c:pt>
                <c:pt idx="3">
                  <c:v>0.33</c:v>
                </c:pt>
                <c:pt idx="4">
                  <c:v>0.23</c:v>
                </c:pt>
                <c:pt idx="5">
                  <c:v>0.16</c:v>
                </c:pt>
                <c:pt idx="6">
                  <c:v>0.11</c:v>
                </c:pt>
                <c:pt idx="7">
                  <c:v>0.1</c:v>
                </c:pt>
                <c:pt idx="8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59-8A40-B616-F3F36F301DF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25"/>
        <c:overlap val="-20"/>
        <c:axId val="683500288"/>
        <c:axId val="683493568"/>
        <c:extLst>
          <c:ext xmlns:c15="http://schemas.microsoft.com/office/drawing/2012/chart" uri="{02D57815-91ED-43cb-92C2-25804820EDAC}">
            <c15:filteredBarSeries>
              <c15:ser>
                <c:idx val="1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November 2025</c:v>
                      </c:pt>
                    </c:strCache>
                  </c:strRef>
                </c:tx>
                <c:spPr>
                  <a:solidFill>
                    <a:srgbClr val="ED3C8D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50" b="1" i="0" u="none" strike="noStrike" kern="1200" baseline="0">
                          <a:solidFill>
                            <a:srgbClr val="1B1464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defRPr>
                      </a:pPr>
                      <a:endParaRPr lang="en-US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Sheet1!$A$2:$A$10</c15:sqref>
                        </c15:formulaRef>
                      </c:ext>
                    </c:extLst>
                    <c:strCache>
                      <c:ptCount val="9"/>
                      <c:pt idx="0">
                        <c:v>AI</c:v>
                      </c:pt>
                      <c:pt idx="1">
                        <c:v>Connected TV (CTV) / Streaming</c:v>
                      </c:pt>
                      <c:pt idx="2">
                        <c:v>TikTok / Social Video</c:v>
                      </c:pt>
                      <c:pt idx="3">
                        <c:v>E-commerce everywhere</c:v>
                      </c:pt>
                      <c:pt idx="4">
                        <c:v>Consumer privacy</c:v>
                      </c:pt>
                      <c:pt idx="5">
                        <c:v>Political &amp; advocacy trends</c:v>
                      </c:pt>
                      <c:pt idx="6">
                        <c:v>Sustainability / carbon impact of media technology</c:v>
                      </c:pt>
                      <c:pt idx="7">
                        <c:v>Gaming</c:v>
                      </c:pt>
                      <c:pt idx="8">
                        <c:v>Metaverse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Sheet1!$C$2:$C$10</c15:sqref>
                        </c15:formulaRef>
                      </c:ext>
                    </c:extLst>
                    <c:numCache>
                      <c:formatCode>0%</c:formatCode>
                      <c:ptCount val="9"/>
                      <c:pt idx="0">
                        <c:v>0.7</c:v>
                      </c:pt>
                      <c:pt idx="1">
                        <c:v>0.63</c:v>
                      </c:pt>
                      <c:pt idx="2">
                        <c:v>0.43</c:v>
                      </c:pt>
                      <c:pt idx="3">
                        <c:v>0.27</c:v>
                      </c:pt>
                      <c:pt idx="4">
                        <c:v>0.28000000000000003</c:v>
                      </c:pt>
                      <c:pt idx="5">
                        <c:v>0.18</c:v>
                      </c:pt>
                      <c:pt idx="6">
                        <c:v>0.17</c:v>
                      </c:pt>
                      <c:pt idx="7">
                        <c:v>0.13</c:v>
                      </c:pt>
                      <c:pt idx="8">
                        <c:v>0.12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5C59-8A40-B616-F3F36F301DFD}"/>
                  </c:ext>
                </c:extLst>
              </c15:ser>
            </c15:filteredBarSeries>
            <c15:filteredBarSeries>
              <c15:ser>
                <c:idx val="3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November 2024</c:v>
                      </c:pt>
                    </c:strCache>
                  </c:strRef>
                </c:tx>
                <c:spPr>
                  <a:solidFill>
                    <a:srgbClr val="A343FF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50" b="1" i="0" u="none" strike="noStrike" kern="1200" baseline="0">
                          <a:solidFill>
                            <a:srgbClr val="1B1464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defRPr>
                      </a:pPr>
                      <a:endParaRPr lang="en-US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Sheet1!$A$2:$A$10</c15:sqref>
                        </c15:formulaRef>
                      </c:ext>
                    </c:extLst>
                    <c:strCache>
                      <c:ptCount val="9"/>
                      <c:pt idx="0">
                        <c:v>AI</c:v>
                      </c:pt>
                      <c:pt idx="1">
                        <c:v>Connected TV (CTV) / Streaming</c:v>
                      </c:pt>
                      <c:pt idx="2">
                        <c:v>TikTok / Social Video</c:v>
                      </c:pt>
                      <c:pt idx="3">
                        <c:v>E-commerce everywhere</c:v>
                      </c:pt>
                      <c:pt idx="4">
                        <c:v>Consumer privacy</c:v>
                      </c:pt>
                      <c:pt idx="5">
                        <c:v>Political &amp; advocacy trends</c:v>
                      </c:pt>
                      <c:pt idx="6">
                        <c:v>Sustainability / carbon impact of media technology</c:v>
                      </c:pt>
                      <c:pt idx="7">
                        <c:v>Gaming</c:v>
                      </c:pt>
                      <c:pt idx="8">
                        <c:v>Metaverse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Sheet1!$E$2:$E$10</c15:sqref>
                        </c15:formulaRef>
                      </c:ext>
                    </c:extLst>
                    <c:numCache>
                      <c:formatCode>0%</c:formatCode>
                      <c:ptCount val="9"/>
                      <c:pt idx="0">
                        <c:v>0.63</c:v>
                      </c:pt>
                      <c:pt idx="1">
                        <c:v>0.56000000000000005</c:v>
                      </c:pt>
                      <c:pt idx="2">
                        <c:v>0.51</c:v>
                      </c:pt>
                      <c:pt idx="3">
                        <c:v>0.35</c:v>
                      </c:pt>
                      <c:pt idx="4">
                        <c:v>0.24</c:v>
                      </c:pt>
                      <c:pt idx="5">
                        <c:v>0.11</c:v>
                      </c:pt>
                      <c:pt idx="7">
                        <c:v>0.18</c:v>
                      </c:pt>
                      <c:pt idx="8">
                        <c:v>0.13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C59-8A40-B616-F3F36F301DFD}"/>
                  </c:ext>
                </c:extLst>
              </c15:ser>
            </c15:filteredBarSeries>
          </c:ext>
        </c:extLst>
      </c:barChart>
      <c:catAx>
        <c:axId val="683500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5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683493568"/>
        <c:crosses val="autoZero"/>
        <c:auto val="1"/>
        <c:lblAlgn val="ctr"/>
        <c:lblOffset val="100"/>
        <c:noMultiLvlLbl val="0"/>
      </c:catAx>
      <c:valAx>
        <c:axId val="68349356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683500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4203862233890986"/>
          <c:y val="2.7900478042836387E-2"/>
          <c:w val="0.30108694427767835"/>
          <c:h val="6.66003694677477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1B146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63D52-49B7-B640-4897-E0790A4A66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E9F703-30BE-C6A8-CA70-83AEAB26A2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B1B39-6C73-BC7D-B978-BEB2F4D42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5D1C-511F-42E9-BC8B-1A2852A9F073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5F064C-C1B9-7B75-4EEC-AF4E971BE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F8BA7E-D60D-EF10-609F-CB331A271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DE1F7-5468-4FD6-AA6F-D8F3656A83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895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57B6E-C550-04C9-442D-B1A720626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152C1E-7BD6-16AD-1B89-6E08D28685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A0275-28E8-C24E-7FF8-04E60D3A7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5D1C-511F-42E9-BC8B-1A2852A9F073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7762C-8363-0557-6674-70837238B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BF8D28-9697-E968-B811-BACCC5B1F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DE1F7-5468-4FD6-AA6F-D8F3656A83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913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AE1F1E-217D-46E4-B8A5-CF6DEC1FBF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C12258-5A90-B5E9-55AA-FDDA5EF0A6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1A5645-F78B-F645-D46D-9BB4C2470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5D1C-511F-42E9-BC8B-1A2852A9F073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2FA9FA-5306-70E2-D956-BFF5DE76A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AA3C38-E180-2424-4189-409FF7DEC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DE1F7-5468-4FD6-AA6F-D8F3656A83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81C49-CB41-D94A-025B-150927F1A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C40C6-D12A-438A-3933-C63FE6A835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D6B21C-5597-AA2E-2692-451FE99C0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5D1C-511F-42E9-BC8B-1A2852A9F073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6A32D8-6FAF-BC7A-494D-C65BC5EA5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C3DC92-B1EB-3859-CB46-1B25E1B03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DE1F7-5468-4FD6-AA6F-D8F3656A83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32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B3954-CFD3-83FC-C523-A4DE01C78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CFAF5C-84BA-2D50-C583-14C5D714F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268F9C-353E-EB8D-A530-F2D0DA93D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5D1C-511F-42E9-BC8B-1A2852A9F073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77EFD3-BE34-99E8-77CC-49E8B4C16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DB4137-65A0-E6F1-D98E-DF279077C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DE1F7-5468-4FD6-AA6F-D8F3656A83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459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FA954-8120-E9CF-AB76-0691BB483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8DDF18-D0AF-BD9D-3DAE-EAAD1C53CB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53C4D-A3D6-57F9-A265-917EA94B37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8139EC-1C6D-679E-39EE-97F108A20D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5D1C-511F-42E9-BC8B-1A2852A9F073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EC386E-1093-89ED-6200-A244FA711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998F87-6FF9-8490-7B5A-5456AC1F5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DE1F7-5468-4FD6-AA6F-D8F3656A83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063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61654-135D-8073-9732-6AC027087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AAE315-EA1A-5A01-783D-DCE96D6B20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456779-D53C-649E-F528-BB462F24D6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3C99F9-8257-3979-D185-F962C71464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895F6A-7B71-6E5B-90DA-E0F3971D79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671DD3-AEB4-6FDF-41D1-327508BB4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5D1C-511F-42E9-BC8B-1A2852A9F073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70D9EA-D6B4-0D91-AED4-87A880473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D84BF1-FCFD-897D-A74D-51C1C45E8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DE1F7-5468-4FD6-AA6F-D8F3656A83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579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C4AD9-E9B2-F00C-7CE5-7F386355D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33D60A-ED90-AD82-9F3A-E4D6C16AF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5D1C-511F-42E9-BC8B-1A2852A9F073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598ABD-9D13-2305-1202-A725A325A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CD172D-B20B-E1F5-C009-6ECA2C1E1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DE1F7-5468-4FD6-AA6F-D8F3656A83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123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1E52D9-992D-06D3-B5DD-F0C154476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5D1C-511F-42E9-BC8B-1A2852A9F073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51ECEC-F23F-B958-2364-878B2790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28839B-9A62-A4A9-459D-FF8CFFCFA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DE1F7-5468-4FD6-AA6F-D8F3656A83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071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8DE77-7EBD-9709-3312-34520CC53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8232A0-1D5F-3E7F-B571-2FD4B3EF1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8A7041-7CB6-1A31-EB69-998D163177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1EE8A8-21E8-395E-5CF8-6EF27AA11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5D1C-511F-42E9-BC8B-1A2852A9F073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8AD67-B58A-AC40-05EA-56FA3ABDB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271A90-6566-3256-F897-D13469CB3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DE1F7-5468-4FD6-AA6F-D8F3656A83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859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4C7B0-A11C-DD9C-052A-F364C01F4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E69051-A0A1-84DB-B380-AF731A6905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D6DFFF-784C-00B9-85D9-FAA0E25F6E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4318AC-0E61-01A4-43D5-AB7712A6F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75D1C-511F-42E9-BC8B-1A2852A9F073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C3FDCC-22E3-377B-EA27-C0F6DB128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FCAA73-8F1D-2B6D-7CEE-BA2FCA1C6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DE1F7-5468-4FD6-AA6F-D8F3656A83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111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6A7553-DF8F-27A6-0B12-DF30E1F14C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DFF8BA-A791-E94A-282B-D1981D75D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EC74C5-80FB-FCF6-0F0F-286BD9196B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C575D1C-511F-42E9-BC8B-1A2852A9F073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7AF761-B660-13F5-5384-A3C446D913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3936BD-2E98-4207-0DC9-12E1AA3D49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BADE1F7-5468-4FD6-AA6F-D8F3656A83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59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vab.com/insight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2.png"/><Relationship Id="rId4" Type="http://schemas.openxmlformats.org/officeDocument/2006/relationships/hyperlink" Target="https://thevab.com/signin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AA8868-0394-5AB0-7CEE-5275F195A4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F07D578-107E-1936-E999-10BF31031530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F9C5C1-DC1E-3BF3-7674-11B2802B17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28BD5F1-8BCB-265D-2B53-0304BAA51F41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F4043A-CFC0-C136-E547-8F4D5F931783}"/>
              </a:ext>
            </a:extLst>
          </p:cNvPr>
          <p:cNvSpPr txBox="1"/>
          <p:nvPr/>
        </p:nvSpPr>
        <p:spPr>
          <a:xfrm>
            <a:off x="483207" y="6310663"/>
            <a:ext cx="116872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Mediaocean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2026 H2 Market Report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Five surveys of 3,015 total marketing professionals conducted between July 2024 and May 2026.</a:t>
            </a:r>
            <a:endParaRPr kumimoji="0" lang="en-US" sz="105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EE2515-6582-F6AB-1840-9C92C4F6294A}"/>
              </a:ext>
            </a:extLst>
          </p:cNvPr>
          <p:cNvSpPr txBox="1"/>
          <p:nvPr/>
        </p:nvSpPr>
        <p:spPr>
          <a:xfrm>
            <a:off x="-10270" y="1708296"/>
            <a:ext cx="122125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sng" strike="noStrike" kern="1200" spc="0" baseline="0">
                <a:solidFill>
                  <a:srgbClr val="1B1464"/>
                </a:solidFill>
                <a:latin typeface="Helvetica normal"/>
                <a:ea typeface="+mn-ea"/>
                <a:cs typeface="+mn-cs"/>
              </a:defRPr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What are the most important consumer trends you are watching for?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8822B2-653C-C902-A782-81465E35C6E4}"/>
              </a:ext>
            </a:extLst>
          </p:cNvPr>
          <p:cNvSpPr/>
          <p:nvPr/>
        </p:nvSpPr>
        <p:spPr>
          <a:xfrm>
            <a:off x="1" y="0"/>
            <a:ext cx="2674374" cy="32122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 Consumer Trends for Marketers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44D9EC4-B369-A7E4-EABB-12AEBB2A6459}"/>
              </a:ext>
            </a:extLst>
          </p:cNvPr>
          <p:cNvSpPr/>
          <p:nvPr/>
        </p:nvSpPr>
        <p:spPr>
          <a:xfrm>
            <a:off x="197224" y="440921"/>
            <a:ext cx="1012649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AI continues to lead as the predominant consumer trend with CTV also a consistent </a:t>
            </a:r>
            <a:r>
              <a:rPr lang="en-US" sz="2600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</a:t>
            </a: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priority for marketers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EB6BB2-62AF-E354-D4B9-0B8C3D6774B2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BEFF7B-7B68-4DE5-2B85-DB1910BD5DBF}"/>
              </a:ext>
            </a:extLst>
          </p:cNvPr>
          <p:cNvSpPr txBox="1"/>
          <p:nvPr/>
        </p:nvSpPr>
        <p:spPr>
          <a:xfrm>
            <a:off x="10233660" y="290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Scan or click to access more </a:t>
            </a:r>
            <a:r>
              <a:rPr lang="en-US" sz="1000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trends</a:t>
            </a: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ED3C8D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2">
            <a:hlinkClick r:id="rId4"/>
            <a:extLst>
              <a:ext uri="{FF2B5EF4-FFF2-40B4-BE49-F238E27FC236}">
                <a16:creationId xmlns:a16="http://schemas.microsoft.com/office/drawing/2014/main" id="{E52DA3C7-41EC-972E-BDFA-21DAFA462F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EC88AC2B-6C31-B27D-8841-4435DB6B0CB7}"/>
              </a:ext>
            </a:extLst>
          </p:cNvPr>
          <p:cNvGraphicFramePr/>
          <p:nvPr/>
        </p:nvGraphicFramePr>
        <p:xfrm>
          <a:off x="75404" y="1930835"/>
          <a:ext cx="11984515" cy="4096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A2493205-82D2-0DE6-2860-7B4A1FFBBAEF}"/>
              </a:ext>
            </a:extLst>
          </p:cNvPr>
          <p:cNvSpPr txBox="1"/>
          <p:nvPr/>
        </p:nvSpPr>
        <p:spPr>
          <a:xfrm>
            <a:off x="8526780" y="5159007"/>
            <a:ext cx="3943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i="1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N/A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64A53E-9526-7B29-3A79-F8F61545630C}"/>
              </a:ext>
            </a:extLst>
          </p:cNvPr>
          <p:cNvSpPr txBox="1"/>
          <p:nvPr/>
        </p:nvSpPr>
        <p:spPr>
          <a:xfrm>
            <a:off x="8251906" y="5159007"/>
            <a:ext cx="3943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i="1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N/A</a:t>
            </a:r>
          </a:p>
        </p:txBody>
      </p:sp>
    </p:spTree>
    <p:extLst>
      <p:ext uri="{BB962C8B-B14F-4D97-AF65-F5344CB8AC3E}">
        <p14:creationId xmlns:p14="http://schemas.microsoft.com/office/powerpoint/2010/main" val="3429216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C3D03EB-679A-48C6-B9F3-F58D34C9B9EF}"/>
</file>

<file path=customXml/itemProps2.xml><?xml version="1.0" encoding="utf-8"?>
<ds:datastoreItem xmlns:ds="http://schemas.openxmlformats.org/officeDocument/2006/customXml" ds:itemID="{B527EDCC-2805-47AF-861E-B1AFE78CA1A5}"/>
</file>

<file path=customXml/itemProps3.xml><?xml version="1.0" encoding="utf-8"?>
<ds:datastoreItem xmlns:ds="http://schemas.openxmlformats.org/officeDocument/2006/customXml" ds:itemID="{0C617678-1117-45F4-8C01-0067182CB25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2026-07-14T01:46:25Z</dcterms:created>
  <dcterms:modified xsi:type="dcterms:W3CDTF">2026-07-14T01:46:34Z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